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</p:sldMasterIdLst>
  <p:notesMasterIdLst>
    <p:notesMasterId r:id="rId42"/>
  </p:notesMasterIdLst>
  <p:sldIdLst>
    <p:sldId id="506" r:id="rId3"/>
    <p:sldId id="428" r:id="rId4"/>
    <p:sldId id="3846" r:id="rId5"/>
    <p:sldId id="283" r:id="rId6"/>
    <p:sldId id="1838" r:id="rId7"/>
    <p:sldId id="482" r:id="rId8"/>
    <p:sldId id="483" r:id="rId9"/>
    <p:sldId id="349" r:id="rId10"/>
    <p:sldId id="1826" r:id="rId11"/>
    <p:sldId id="487" r:id="rId12"/>
    <p:sldId id="1858" r:id="rId13"/>
    <p:sldId id="3844" r:id="rId14"/>
    <p:sldId id="1827" r:id="rId15"/>
    <p:sldId id="467" r:id="rId16"/>
    <p:sldId id="468" r:id="rId17"/>
    <p:sldId id="469" r:id="rId18"/>
    <p:sldId id="470" r:id="rId19"/>
    <p:sldId id="472" r:id="rId20"/>
    <p:sldId id="473" r:id="rId21"/>
    <p:sldId id="475" r:id="rId22"/>
    <p:sldId id="1856" r:id="rId23"/>
    <p:sldId id="476" r:id="rId24"/>
    <p:sldId id="477" r:id="rId25"/>
    <p:sldId id="478" r:id="rId26"/>
    <p:sldId id="479" r:id="rId27"/>
    <p:sldId id="420" r:id="rId28"/>
    <p:sldId id="309" r:id="rId29"/>
    <p:sldId id="418" r:id="rId30"/>
    <p:sldId id="449" r:id="rId31"/>
    <p:sldId id="1854" r:id="rId32"/>
    <p:sldId id="489" r:id="rId33"/>
    <p:sldId id="490" r:id="rId34"/>
    <p:sldId id="492" r:id="rId35"/>
    <p:sldId id="3847" r:id="rId36"/>
    <p:sldId id="3848" r:id="rId37"/>
    <p:sldId id="1422" r:id="rId38"/>
    <p:sldId id="1425" r:id="rId39"/>
    <p:sldId id="503" r:id="rId40"/>
    <p:sldId id="3843" r:id="rId41"/>
  </p:sldIdLst>
  <p:sldSz cx="12192000" cy="6858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319F"/>
    <a:srgbClr val="8FCA57"/>
    <a:srgbClr val="79288C"/>
    <a:srgbClr val="EE7012"/>
    <a:srgbClr val="0F96E1"/>
    <a:srgbClr val="9ECE5E"/>
    <a:srgbClr val="FF6600"/>
    <a:srgbClr val="81C167"/>
    <a:srgbClr val="8BC167"/>
    <a:srgbClr val="8FCA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FBA310-AEAC-4840-AA5A-0BC738AC24E3}" v="108" dt="2025-09-08T17:25:54.32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323" autoAdjust="0"/>
    <p:restoredTop sz="69586" autoAdjust="0"/>
  </p:normalViewPr>
  <p:slideViewPr>
    <p:cSldViewPr>
      <p:cViewPr varScale="1">
        <p:scale>
          <a:sx n="36" d="100"/>
          <a:sy n="36" d="100"/>
        </p:scale>
        <p:origin x="988" y="2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50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3498"/>
    </p:cViewPr>
  </p:sorterViewPr>
  <p:notesViewPr>
    <p:cSldViewPr showGuides="1">
      <p:cViewPr varScale="1">
        <p:scale>
          <a:sx n="49" d="100"/>
          <a:sy n="49" d="100"/>
        </p:scale>
        <p:origin x="2630" y="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</p:spPr>
        <p:txBody>
          <a:bodyPr lIns="92616" tIns="46309" rIns="92616" bIns="46309"/>
          <a:lstStyle/>
          <a:p>
            <a:endParaRPr dirty="0"/>
          </a:p>
        </p:txBody>
      </p:sp>
      <p:sp>
        <p:nvSpPr>
          <p:cNvPr id="49" name="Shape 49"/>
          <p:cNvSpPr>
            <a:spLocks noGrp="1"/>
          </p:cNvSpPr>
          <p:nvPr>
            <p:ph type="body" sz="quarter" idx="1"/>
          </p:nvPr>
        </p:nvSpPr>
        <p:spPr>
          <a:xfrm>
            <a:off x="934720" y="4415791"/>
            <a:ext cx="5140960" cy="4183381"/>
          </a:xfrm>
          <a:prstGeom prst="rect">
            <a:avLst/>
          </a:prstGeom>
        </p:spPr>
        <p:txBody>
          <a:bodyPr lIns="92616" tIns="46309" rIns="92616" bIns="46309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</a:t>
            </a:r>
            <a:r>
              <a:rPr lang="en-US" baseline="0" dirty="0"/>
              <a:t> having fun music playing as participants enter the call/room.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410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4D5DF-15ED-6A82-BC5D-FD34CBAB6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8A0E6-4FFB-2526-5B71-9A4BD6107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04CD19-A3E4-DB27-FD2A-B1D4FE6BB3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374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  <a:p>
            <a:endParaRPr lang="en-US" baseline="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cannot control everything — but we can control how we show up.</a:t>
            </a:r>
          </a:p>
          <a:p>
            <a:r>
              <a:rPr lang="en-US" dirty="0"/>
              <a:t>Attitude is contagious, especially in leadership.</a:t>
            </a:r>
          </a:p>
          <a:p>
            <a:r>
              <a:rPr lang="en-US" dirty="0"/>
              <a:t>In Transit Finance:</a:t>
            </a:r>
          </a:p>
          <a:p>
            <a:r>
              <a:rPr lang="en-US" dirty="0"/>
              <a:t>During budget season, choose calm and focus instead of frustration.</a:t>
            </a:r>
          </a:p>
          <a:p>
            <a:r>
              <a:rPr lang="en-US" dirty="0"/>
              <a:t>In front of your board or staff, model resilience and optimism.</a:t>
            </a:r>
          </a:p>
        </p:txBody>
      </p:sp>
    </p:spTree>
    <p:extLst>
      <p:ext uri="{BB962C8B-B14F-4D97-AF65-F5344CB8AC3E}">
        <p14:creationId xmlns:p14="http://schemas.microsoft.com/office/powerpoint/2010/main" val="1723036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09" name="Shape 1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The only thing you really have control over is how you respond to the things life throws at you.</a:t>
            </a:r>
          </a:p>
          <a:p>
            <a:r>
              <a:rPr lang="en-US" dirty="0"/>
              <a:t>The guys are not working in an “ideal” setting.  It’s cold, often rainy, REALLY early in the morning, stinky, competition is everywhere!  </a:t>
            </a:r>
          </a:p>
          <a:p>
            <a:endParaRPr lang="en-US" dirty="0"/>
          </a:p>
          <a:p>
            <a:r>
              <a:rPr lang="en-US" dirty="0"/>
              <a:t>Not only do we get to choose, but we should also recognize our impact with our attitudes.</a:t>
            </a:r>
          </a:p>
          <a:p>
            <a:r>
              <a:rPr lang="en-US" dirty="0"/>
              <a:t>Attitudes are contagious.  </a:t>
            </a:r>
          </a:p>
          <a:p>
            <a:r>
              <a:rPr lang="en-US" dirty="0"/>
              <a:t>There is no correct attitude for every situation. There are times when it’s appropriate/OK to be angry or sad.</a:t>
            </a:r>
          </a:p>
          <a:p>
            <a:r>
              <a:rPr lang="en-US" dirty="0"/>
              <a:t>Just BE AWARE that you are choosing.</a:t>
            </a:r>
          </a:p>
          <a:p>
            <a:endParaRPr lang="en-US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4702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772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374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513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442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6215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Being fully present builds trust.</a:t>
            </a:r>
          </a:p>
          <a:p>
            <a:r>
              <a:rPr lang="en-US" dirty="0"/>
              <a:t>Listening makes people feel valued.</a:t>
            </a:r>
          </a:p>
          <a:p>
            <a:r>
              <a:rPr lang="en-US" dirty="0"/>
              <a:t>Leadership presence = attention and care.</a:t>
            </a:r>
            <a:br>
              <a:rPr lang="en-US" dirty="0"/>
            </a:br>
            <a:r>
              <a:rPr lang="en-US" b="1" dirty="0"/>
              <a:t>Transit Example:</a:t>
            </a:r>
            <a:r>
              <a:rPr lang="en-US" dirty="0"/>
              <a:t> When finance leaders take time to listen to a frontline employee’s concern, that employee feels seen and supported.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94" name="Shape 9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baseline="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3480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VIRTUAL class, ask for 2 volunteers.</a:t>
            </a:r>
          </a:p>
          <a:p>
            <a:endParaRPr lang="en-US" dirty="0"/>
          </a:p>
          <a:p>
            <a:r>
              <a:rPr lang="en-US" dirty="0"/>
              <a:t>Have first volunteer speak so everyone can see them (ask participants to be in Zoom “Gallery Mode” if possible.</a:t>
            </a:r>
          </a:p>
          <a:p>
            <a:endParaRPr lang="en-US" dirty="0"/>
          </a:p>
          <a:p>
            <a:r>
              <a:rPr lang="en-US" dirty="0"/>
              <a:t>Ask Volunteer 1 to do everything they can to NOT BE THERE for you.  Share a personal story with volunteer 1 for 1 minute.  Discuss how volunteer 1 was not there for you.  Significance?  In person and on screen, we need to be there for others.</a:t>
            </a:r>
          </a:p>
          <a:p>
            <a:endParaRPr lang="en-US" dirty="0"/>
          </a:p>
          <a:p>
            <a:r>
              <a:rPr lang="en-US" dirty="0"/>
              <a:t>Ask Volunteer 2 to be there for you.  Share another story for 1 minute.  Discuss the difference and how V2 was there.  What did he/she do to convey Be There?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aseline="0" dirty="0"/>
              <a:t>Tell participants you came across something you want to share:</a:t>
            </a:r>
          </a:p>
          <a:p>
            <a:endParaRPr lang="en-US" baseline="0" dirty="0"/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I was walking through the dark green forest carrying my favorite blue bag. I pulled out my moms old purple blanket and laid it down on the cold brown ground. I sat down and pulled out my pink wine bottle, I knew better. After a few hours I felt dizzy and lightheaded. I saw a man with a creepy looking beige face walking toward me. He pulled out a grey dirty magazine and asked to sit next to me.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What color was the forest?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What color was my bag?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What color was my blanket?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Whose blanket was it?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What kind of bottle did I have?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What color was it?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Why do you think I should I have known better?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Describe the mans face.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What kind of magazine did he have?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Some details are exact and straightforward - like the colors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Some details you have to read between the lines - I sat down and pulled out my pink wine bottle, I knew better.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Some you need to ask clarifying questions - He pulled out a grey dirty magazine and asked to sit next to me.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When we are not THERE or fully present we tend to miss details that could be important for work - project, timeline, event etc.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latin typeface="Helvetica Neue"/>
                <a:ea typeface="Times New Roman" panose="02020603050405020304" pitchFamily="18" charset="0"/>
              </a:rPr>
              <a:t>OR personally we can miss a person that needs us because they are having a hard time but don’t come out directly and say it. 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baseline="0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ea typeface="Times New Roman" panose="02020603050405020304" pitchFamily="18" charset="0"/>
              </a:rPr>
              <a:t> </a:t>
            </a:r>
            <a:endParaRPr lang="en-US" sz="4400" dirty="0">
              <a:ea typeface="Calibri" panose="020F0502020204030204" pitchFamily="34" charset="0"/>
            </a:endParaRPr>
          </a:p>
          <a:p>
            <a:r>
              <a:rPr lang="en-US" sz="4400" dirty="0">
                <a:ea typeface="Times New Roman" panose="02020603050405020304" pitchFamily="18" charset="0"/>
              </a:rPr>
              <a:t>Some details are exact and straightforward - like the colors </a:t>
            </a:r>
            <a:endParaRPr lang="en-US" sz="4400" dirty="0">
              <a:ea typeface="Calibri" panose="020F0502020204030204" pitchFamily="34" charset="0"/>
            </a:endParaRPr>
          </a:p>
          <a:p>
            <a:r>
              <a:rPr lang="en-US" sz="4400" dirty="0">
                <a:ea typeface="Times New Roman" panose="02020603050405020304" pitchFamily="18" charset="0"/>
              </a:rPr>
              <a:t> </a:t>
            </a:r>
            <a:endParaRPr lang="en-US" sz="4400" dirty="0">
              <a:ea typeface="Calibri" panose="020F0502020204030204" pitchFamily="34" charset="0"/>
            </a:endParaRPr>
          </a:p>
          <a:p>
            <a:r>
              <a:rPr lang="en-US" sz="4400" dirty="0">
                <a:ea typeface="Times New Roman" panose="02020603050405020304" pitchFamily="18" charset="0"/>
              </a:rPr>
              <a:t>Some details you have to read between the lines - I sat down and pulled out my pink wine bottle, I knew better.</a:t>
            </a:r>
            <a:endParaRPr lang="en-US" sz="4400" dirty="0">
              <a:ea typeface="Calibri" panose="020F0502020204030204" pitchFamily="34" charset="0"/>
            </a:endParaRPr>
          </a:p>
          <a:p>
            <a:r>
              <a:rPr lang="en-US" sz="4400" dirty="0">
                <a:ea typeface="Times New Roman" panose="02020603050405020304" pitchFamily="18" charset="0"/>
              </a:rPr>
              <a:t> </a:t>
            </a:r>
            <a:endParaRPr lang="en-US" sz="4400" dirty="0">
              <a:ea typeface="Calibri" panose="020F0502020204030204" pitchFamily="34" charset="0"/>
            </a:endParaRPr>
          </a:p>
          <a:p>
            <a:r>
              <a:rPr lang="en-US" sz="4400" dirty="0">
                <a:ea typeface="Times New Roman" panose="02020603050405020304" pitchFamily="18" charset="0"/>
              </a:rPr>
              <a:t>Some you need to ask clarifying questions - He pulled out a grey dirty magazine and asked to sit next to me.</a:t>
            </a:r>
            <a:endParaRPr lang="en-US" sz="4400" dirty="0">
              <a:ea typeface="Calibri" panose="020F0502020204030204" pitchFamily="34" charset="0"/>
            </a:endParaRPr>
          </a:p>
          <a:p>
            <a:r>
              <a:rPr lang="en-US" sz="4400" dirty="0">
                <a:ea typeface="Times New Roman" panose="02020603050405020304" pitchFamily="18" charset="0"/>
              </a:rPr>
              <a:t> </a:t>
            </a:r>
            <a:endParaRPr lang="en-US" sz="4400" dirty="0">
              <a:ea typeface="Calibri" panose="020F0502020204030204" pitchFamily="34" charset="0"/>
            </a:endParaRPr>
          </a:p>
          <a:p>
            <a:r>
              <a:rPr lang="en-US" sz="4400" dirty="0">
                <a:ea typeface="Times New Roman" panose="02020603050405020304" pitchFamily="18" charset="0"/>
              </a:rPr>
              <a:t>When we are not THERE or fully present we tend to miss details that could be important for work - project, timeline, event etc. </a:t>
            </a:r>
            <a:endParaRPr lang="en-US" sz="4400" dirty="0">
              <a:ea typeface="Calibri" panose="020F0502020204030204" pitchFamily="34" charset="0"/>
            </a:endParaRPr>
          </a:p>
          <a:p>
            <a:r>
              <a:rPr lang="en-US" sz="4400" dirty="0">
                <a:ea typeface="Times New Roman" panose="02020603050405020304" pitchFamily="18" charset="0"/>
              </a:rPr>
              <a:t> </a:t>
            </a:r>
            <a:endParaRPr lang="en-US" sz="4400" dirty="0">
              <a:ea typeface="Calibri" panose="020F0502020204030204" pitchFamily="34" charset="0"/>
            </a:endParaRPr>
          </a:p>
          <a:p>
            <a:r>
              <a:rPr lang="en-US" sz="4400" dirty="0">
                <a:ea typeface="Times New Roman" panose="02020603050405020304" pitchFamily="18" charset="0"/>
              </a:rPr>
              <a:t>OR personally we can miss a person that needs us because they are having a hard time but don’t come out directly and say it. </a:t>
            </a:r>
            <a:endParaRPr lang="en-US" sz="4400" dirty="0"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902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0653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6064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Small gestures can create lasting impact.</a:t>
            </a:r>
          </a:p>
          <a:p>
            <a:r>
              <a:rPr lang="en-US" dirty="0"/>
              <a:t>Leaders can shape someone’s shift — or their week.</a:t>
            </a:r>
            <a:br>
              <a:rPr lang="en-US" dirty="0"/>
            </a:br>
            <a:r>
              <a:rPr lang="en-US" b="1" dirty="0"/>
              <a:t>Transit Example:</a:t>
            </a:r>
            <a:r>
              <a:rPr lang="en-US" dirty="0"/>
              <a:t> Payroll or procurement teams surprising operators with small tokens of appreciation, or sending a quick note of thanks when someone goes above and beyond.</a:t>
            </a:r>
          </a:p>
          <a:p>
            <a:pPr>
              <a:buFontTx/>
              <a:buChar char="-"/>
            </a:pPr>
            <a:endParaRPr lang="en-US" baseline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7327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doesn’t love a cute puppy?  I hope</a:t>
            </a:r>
            <a:r>
              <a:rPr lang="en-US" baseline="0" dirty="0"/>
              <a:t> I just made someone’s day with this image! (Maybe change the image out to one that makes your day)</a:t>
            </a:r>
          </a:p>
          <a:p>
            <a:endParaRPr lang="en-US" baseline="0" dirty="0"/>
          </a:p>
          <a:p>
            <a:r>
              <a:rPr lang="en-US" baseline="0" dirty="0"/>
              <a:t>Ask for volunteers to explain what Make Their Day means to them.  How does it make them feel</a:t>
            </a:r>
          </a:p>
          <a:p>
            <a:endParaRPr lang="en-US" baseline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6644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04" name="Shape 1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12898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602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638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participants what they like to be recognized for.</a:t>
            </a:r>
          </a:p>
          <a:p>
            <a:endParaRPr lang="en-US" dirty="0"/>
          </a:p>
          <a:p>
            <a:r>
              <a:rPr lang="en-US" dirty="0"/>
              <a:t>Often, we think people want to be rewarded with cash, but many studies show that money rewards/recognition lose their effectiveness.  Sometimes people just want words of recognition!</a:t>
            </a:r>
          </a:p>
        </p:txBody>
      </p:sp>
    </p:spTree>
    <p:extLst>
      <p:ext uri="{BB962C8B-B14F-4D97-AF65-F5344CB8AC3E}">
        <p14:creationId xmlns:p14="http://schemas.microsoft.com/office/powerpoint/2010/main" val="2654358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4536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DEFINITION</a:t>
            </a:r>
            <a:r>
              <a:rPr lang="en-US" baseline="0" dirty="0"/>
              <a:t> (can be found on page 13 of Participant’s Workbook)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0296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7214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Play means bringing creativity, curiosity, and lightness.</a:t>
            </a:r>
          </a:p>
          <a:p>
            <a:r>
              <a:rPr lang="en-US" dirty="0"/>
              <a:t>Even in high-pressure, budget-driven environments, play is possible.</a:t>
            </a:r>
            <a:br>
              <a:rPr lang="en-US" dirty="0"/>
            </a:br>
            <a:r>
              <a:rPr lang="en-US" b="1" dirty="0"/>
              <a:t>For Finance Teams, “Play” might look like:</a:t>
            </a:r>
            <a:endParaRPr lang="en-US" dirty="0"/>
          </a:p>
          <a:p>
            <a:r>
              <a:rPr lang="en-US" dirty="0"/>
              <a:t>Friendly contests for process improvement ideas</a:t>
            </a:r>
          </a:p>
          <a:p>
            <a:r>
              <a:rPr lang="en-US" dirty="0"/>
              <a:t>Recognizing one another in creative ways</a:t>
            </a:r>
          </a:p>
          <a:p>
            <a:r>
              <a:rPr lang="en-US" dirty="0"/>
              <a:t>Starting meetings with a quick energizer or story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99" name="Shape 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b="1" dirty="0"/>
              <a:t>Slide 6 – Principle 2: Play</a:t>
            </a:r>
          </a:p>
          <a:p>
            <a:r>
              <a:rPr lang="en-US" dirty="0"/>
              <a:t>Play means bringing creativity, curiosity, and lightness.</a:t>
            </a:r>
          </a:p>
          <a:p>
            <a:r>
              <a:rPr lang="en-US" dirty="0"/>
              <a:t>Even in high-pressure, budget-driven environments, play is possible.</a:t>
            </a:r>
            <a:br>
              <a:rPr lang="en-US" dirty="0"/>
            </a:br>
            <a:r>
              <a:rPr lang="en-US" b="1" dirty="0"/>
              <a:t>For Finance Teams, “Play” might look like:</a:t>
            </a:r>
            <a:endParaRPr lang="en-US" dirty="0"/>
          </a:p>
          <a:p>
            <a:r>
              <a:rPr lang="en-US" dirty="0"/>
              <a:t>Friendly contests for process improvement ideas</a:t>
            </a:r>
          </a:p>
          <a:p>
            <a:r>
              <a:rPr lang="en-US" dirty="0"/>
              <a:t>Recognizing one another in creative ways</a:t>
            </a:r>
          </a:p>
          <a:p>
            <a:r>
              <a:rPr lang="en-US" dirty="0"/>
              <a:t>Starting meetings with a quick energizer or story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PLAY is defined on Page 9 in Participants Workbook</a:t>
            </a:r>
          </a:p>
          <a:p>
            <a:endParaRPr lang="en-US" dirty="0"/>
          </a:p>
          <a:p>
            <a:r>
              <a:rPr lang="en-US" dirty="0"/>
              <a:t>Curiosity:  Play</a:t>
            </a:r>
            <a:r>
              <a:rPr lang="en-US" baseline="0" dirty="0"/>
              <a:t> is the spirit that drives a curious mind – great ideas come to us when our minds are unfocused</a:t>
            </a:r>
          </a:p>
          <a:p>
            <a:pPr algn="l" defTabSz="926165" rtl="0" hangingPunct="0">
              <a:buClr>
                <a:srgbClr val="FF6600"/>
              </a:buClr>
            </a:pPr>
            <a:r>
              <a:rPr lang="en-US" sz="1300" dirty="0">
                <a:solidFill>
                  <a:srgbClr val="0F96E1"/>
                </a:solidFill>
                <a:latin typeface="Impact" pitchFamily="34" charset="0"/>
              </a:rPr>
              <a:t>Freedom to innovate:  Feeling safe to create, make mistakes and learn (safety to throw out crazy ideas, think about things differently, come up with new solutions)</a:t>
            </a:r>
          </a:p>
          <a:p>
            <a:pPr algn="l" defTabSz="926165" rtl="0" hangingPunct="0">
              <a:buClr>
                <a:srgbClr val="FF6600"/>
              </a:buClr>
            </a:pPr>
            <a:r>
              <a:rPr lang="en-US" sz="1300" dirty="0">
                <a:solidFill>
                  <a:srgbClr val="0F96E1"/>
                </a:solidFill>
                <a:latin typeface="Impact" pitchFamily="34" charset="0"/>
              </a:rPr>
              <a:t>Freedom to be you:  natural, lighthearted, friendly, spontaneous, helpful</a:t>
            </a:r>
          </a:p>
          <a:p>
            <a:pPr algn="l" defTabSz="926165" rtl="0" hangingPunct="0">
              <a:buClr>
                <a:srgbClr val="FF6600"/>
              </a:buClr>
            </a:pPr>
            <a:r>
              <a:rPr lang="en-US" sz="1300" dirty="0">
                <a:solidFill>
                  <a:srgbClr val="0F96E1"/>
                </a:solidFill>
                <a:latin typeface="Impact" pitchFamily="34" charset="0"/>
              </a:rPr>
              <a:t>Trust and the Playing Field:  mutual agreement about boundaries</a:t>
            </a:r>
          </a:p>
          <a:p>
            <a:pPr algn="l" defTabSz="926165" rtl="0" hangingPunct="0">
              <a:buClr>
                <a:srgbClr val="FF6600"/>
              </a:buClr>
            </a:pPr>
            <a:r>
              <a:rPr lang="en-US" sz="1300" dirty="0">
                <a:solidFill>
                  <a:srgbClr val="0F96E1"/>
                </a:solidFill>
                <a:latin typeface="Impact" pitchFamily="34" charset="0"/>
              </a:rPr>
              <a:t>Environment:  how it inspires creativity for you and your team (ping pong tables, whiteboards everywhere, beer on tap, etc)</a:t>
            </a:r>
          </a:p>
          <a:p>
            <a:pPr algn="l" defTabSz="926165" rtl="0" hangingPunct="0">
              <a:buClr>
                <a:srgbClr val="FF6600"/>
              </a:buClr>
            </a:pPr>
            <a:endParaRPr lang="en-US" sz="1300" dirty="0">
              <a:solidFill>
                <a:srgbClr val="0F96E1"/>
              </a:solidFill>
              <a:latin typeface="Impact" pitchFamily="34" charset="0"/>
            </a:endParaRPr>
          </a:p>
          <a:p>
            <a:pPr algn="l" defTabSz="926165" rtl="0" hangingPunct="0">
              <a:buClr>
                <a:srgbClr val="FF6600"/>
              </a:buClr>
            </a:pPr>
            <a:r>
              <a:rPr lang="en-US" sz="1300" dirty="0">
                <a:solidFill>
                  <a:srgbClr val="0F96E1"/>
                </a:solidFill>
                <a:latin typeface="Impact" pitchFamily="34" charset="0"/>
              </a:rPr>
              <a:t>Discussion:  How did Play show up in the film?</a:t>
            </a:r>
          </a:p>
          <a:p>
            <a:pPr algn="l" defTabSz="926165" rtl="0" hangingPunct="0">
              <a:buClr>
                <a:srgbClr val="FF6600"/>
              </a:buClr>
            </a:pPr>
            <a:r>
              <a:rPr lang="en-US" sz="1300" dirty="0">
                <a:solidFill>
                  <a:srgbClr val="0F96E1"/>
                </a:solidFill>
                <a:latin typeface="Impact" pitchFamily="34" charset="0"/>
              </a:rPr>
              <a:t>What do you do now that is playful (relate back to the points above when possible)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C53EA-1186-A460-D020-716448C69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9ACFF5-40E9-2422-F665-8242798D2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B077E5-EDEB-5D16-4C6E-50F8382154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0459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B7521-7AE2-0545-7436-2D833FFA9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B8EAF9-7124-DF79-B6F6-015AE80DA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C06DB7-1B30-82ED-919D-0FE336331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8798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9313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8401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Have attendees name the 4 practices</a:t>
            </a:r>
          </a:p>
          <a:p>
            <a:endParaRPr lang="en-US" dirty="0"/>
          </a:p>
          <a:p>
            <a:r>
              <a:rPr lang="en-US" dirty="0"/>
              <a:t>Emphasize </a:t>
            </a:r>
            <a:r>
              <a:rPr lang="en-US" baseline="0" dirty="0"/>
              <a:t>that we refer to these as “PRACTICES”</a:t>
            </a:r>
          </a:p>
          <a:p>
            <a:endParaRPr lang="en-US" baseline="0" dirty="0"/>
          </a:p>
          <a:p>
            <a:r>
              <a:rPr lang="en-US" baseline="0" dirty="0"/>
              <a:t>Just like learning to play the piano or learning anything new, you have to practice – it requires action</a:t>
            </a:r>
          </a:p>
          <a:p>
            <a:endParaRPr lang="en-US" baseline="0" dirty="0"/>
          </a:p>
          <a:p>
            <a:r>
              <a:rPr lang="en-US" baseline="0" dirty="0"/>
              <a:t>And the more you do it, the better you become.  To keep FISH! alive in your life, practice, practice, practice.</a:t>
            </a:r>
          </a:p>
          <a:p>
            <a:endParaRPr lang="en-US" baseline="0" dirty="0"/>
          </a:p>
          <a:p>
            <a:r>
              <a:rPr lang="en-US" baseline="0" dirty="0"/>
              <a:t>EXAMPLE:  If you want to lose weight, you can’t expect to lose 9 lbs by going to the gym on Monday.  You need to continually do the work until you see results.  Even though everyone’s results may be different, you know, 100%, that you will see results.</a:t>
            </a:r>
            <a:endParaRPr lang="en-US" dirty="0"/>
          </a:p>
          <a:p>
            <a:endParaRPr lang="en-US" baseline="0" dirty="0"/>
          </a:p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32555754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690563"/>
            <a:ext cx="6130925" cy="344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Have attendees name the 4 practices</a:t>
            </a:r>
          </a:p>
          <a:p>
            <a:endParaRPr lang="en-US" dirty="0"/>
          </a:p>
          <a:p>
            <a:r>
              <a:rPr lang="en-US" dirty="0"/>
              <a:t>Emphasize </a:t>
            </a:r>
            <a:r>
              <a:rPr lang="en-US" baseline="0" dirty="0"/>
              <a:t>that we refer to these as “PRACTICES”</a:t>
            </a:r>
          </a:p>
          <a:p>
            <a:endParaRPr lang="en-US" baseline="0" dirty="0"/>
          </a:p>
          <a:p>
            <a:r>
              <a:rPr lang="en-US" baseline="0" dirty="0"/>
              <a:t>Just like learning to play the piano or learning anything new, you have to practice – it requires action</a:t>
            </a:r>
          </a:p>
          <a:p>
            <a:endParaRPr lang="en-US" baseline="0" dirty="0"/>
          </a:p>
          <a:p>
            <a:r>
              <a:rPr lang="en-US" baseline="0" dirty="0"/>
              <a:t>And the more you do it, the better you become.  To keep FISH! alive in your life, practice, practice, practice.</a:t>
            </a:r>
          </a:p>
          <a:p>
            <a:endParaRPr lang="en-US" baseline="0" dirty="0"/>
          </a:p>
          <a:p>
            <a:r>
              <a:rPr lang="en-US" baseline="0" dirty="0"/>
              <a:t>EXAMPLE:  If you want to lose weight, you can’t expect to lose 9 lbs by going to the gym on Monday.  You need to continually do the work until you see results.  Even though everyone’s results may be different, you know, 100%, that you will see results.</a:t>
            </a:r>
            <a:endParaRPr lang="en-US" dirty="0"/>
          </a:p>
          <a:p>
            <a:endParaRPr lang="en-US" baseline="0" dirty="0"/>
          </a:p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3551732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21018" y="6369636"/>
            <a:ext cx="332782" cy="33855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9CDDA28-3C7D-A872-9F3D-5CD3A5603D79}"/>
              </a:ext>
            </a:extLst>
          </p:cNvPr>
          <p:cNvCxnSpPr/>
          <p:nvPr userDrawn="1"/>
        </p:nvCxnSpPr>
        <p:spPr>
          <a:xfrm>
            <a:off x="0" y="1828800"/>
            <a:ext cx="12192000" cy="1588"/>
          </a:xfrm>
          <a:prstGeom prst="line">
            <a:avLst/>
          </a:prstGeom>
          <a:noFill/>
          <a:ln w="38100" cap="flat">
            <a:solidFill>
              <a:srgbClr val="79288C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4300"/>
            </a:lvl1pPr>
          </a:lstStyle>
          <a:p>
            <a:r>
              <a:t>Title Text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4300"/>
            </a:lvl1pPr>
          </a:lstStyle>
          <a:p>
            <a:r>
              <a:t>Title Text</a:t>
            </a:r>
          </a:p>
        </p:txBody>
      </p:sp>
      <p:sp>
        <p:nvSpPr>
          <p:cNvPr id="38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 dirty="0"/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Essential conversation 1: The FISH! Philosophy"/>
          <p:cNvSpPr txBox="1"/>
          <p:nvPr/>
        </p:nvSpPr>
        <p:spPr>
          <a:xfrm>
            <a:off x="5969472" y="6393179"/>
            <a:ext cx="574040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ct val="90000"/>
              </a:lnSpc>
              <a:defRPr sz="2000" cap="all">
                <a:solidFill>
                  <a:srgbClr val="79288C"/>
                </a:solidFill>
              </a:defRPr>
            </a:lvl1pPr>
          </a:lstStyle>
          <a:p>
            <a:r>
              <a:rPr dirty="0"/>
              <a:t>The FISH! Philosophy</a:t>
            </a:r>
          </a:p>
        </p:txBody>
      </p:sp>
      <p:sp>
        <p:nvSpPr>
          <p:cNvPr id="44" name="Line"/>
          <p:cNvSpPr/>
          <p:nvPr/>
        </p:nvSpPr>
        <p:spPr>
          <a:xfrm>
            <a:off x="-38136" y="6604049"/>
            <a:ext cx="6036450" cy="1"/>
          </a:xfrm>
          <a:prstGeom prst="line">
            <a:avLst/>
          </a:prstGeom>
          <a:ln w="12700">
            <a:solidFill>
              <a:srgbClr val="D6D6D6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45" name="Line"/>
          <p:cNvSpPr/>
          <p:nvPr/>
        </p:nvSpPr>
        <p:spPr>
          <a:xfrm>
            <a:off x="11810914" y="6604049"/>
            <a:ext cx="395732" cy="1"/>
          </a:xfrm>
          <a:prstGeom prst="line">
            <a:avLst/>
          </a:prstGeom>
          <a:ln w="12700">
            <a:solidFill>
              <a:srgbClr val="D6D6D6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pic>
        <p:nvPicPr>
          <p:cNvPr id="46" name="Image" descr="Image"/>
          <p:cNvPicPr>
            <a:picLocks noChangeAspect="1"/>
          </p:cNvPicPr>
          <p:nvPr/>
        </p:nvPicPr>
        <p:blipFill>
          <a:blip r:embed="rId2" cstate="print"/>
          <a:srcRect b="27229"/>
          <a:stretch>
            <a:fillRect/>
          </a:stretch>
        </p:blipFill>
        <p:spPr>
          <a:xfrm>
            <a:off x="-1" y="-14782"/>
            <a:ext cx="12192001" cy="1005382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72036" y="6054625"/>
            <a:ext cx="332782" cy="33855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67475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37160"/>
            <a:ext cx="10058400" cy="100584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32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508760"/>
            <a:ext cx="10058400" cy="4617720"/>
          </a:xfrm>
          <a:prstGeom prst="rect">
            <a:avLst/>
          </a:prstGeo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36118" y="6211252"/>
            <a:ext cx="371402" cy="374571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80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/>
          <a:lstStyle/>
          <a:p>
            <a:fld id="{B2F8A10A-D3F9-4B57-B00F-2E9E7A97F7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4752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/>
          <a:lstStyle/>
          <a:p>
            <a:fld id="{B2F8A10A-D3F9-4B57-B00F-2E9E7A97F7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6366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/>
          <a:lstStyle/>
          <a:p>
            <a:fld id="{B2F8A10A-D3F9-4B57-B00F-2E9E7A97F7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2044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/>
          <a:lstStyle/>
          <a:p>
            <a:fld id="{B2F8A10A-D3F9-4B57-B00F-2E9E7A97F7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55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/>
          <a:lstStyle/>
          <a:p>
            <a:fld id="{B2F8A10A-D3F9-4B57-B00F-2E9E7A97F7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37018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/>
          <a:lstStyle/>
          <a:p>
            <a:fld id="{B2F8A10A-D3F9-4B57-B00F-2E9E7A97F7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3746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915656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E2218B2-ED4B-6742-AEBA-3E9C4BFB14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697"/>
          <a:stretch/>
        </p:blipFill>
        <p:spPr>
          <a:xfrm>
            <a:off x="0" y="0"/>
            <a:ext cx="6096000" cy="6858001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0" y="6596390"/>
            <a:ext cx="121920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100" dirty="0">
                <a:solidFill>
                  <a:srgbClr val="55565A"/>
                </a:solidFill>
                <a:latin typeface="Corbel" panose="020B0503020204020204" pitchFamily="34" charset="0"/>
                <a:cs typeface="Gotham Book" pitchFamily="50" charset="0"/>
              </a:rPr>
              <a:t>© EMERGENETICS, LLC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-2743200" y="3036957"/>
            <a:ext cx="11176000" cy="707886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en-US" sz="4000" b="1" kern="0" dirty="0">
              <a:solidFill>
                <a:srgbClr val="70A7B7"/>
              </a:solidFill>
              <a:latin typeface="Gill Sans MT" panose="020B0502020104020203" pitchFamily="34" charset="0"/>
              <a:ea typeface="Tahoma" panose="020B0604030504040204" pitchFamily="34" charset="0"/>
              <a:cs typeface="Gotham Black" pitchFamily="50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235200" y="1741557"/>
            <a:ext cx="11176000" cy="707886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en-US" sz="4000" b="1" kern="0" dirty="0">
              <a:solidFill>
                <a:srgbClr val="70A7B7"/>
              </a:solidFill>
              <a:latin typeface="Gill Sans MT" panose="020B0502020104020203" pitchFamily="34" charset="0"/>
              <a:ea typeface="Tahoma" panose="020B0604030504040204" pitchFamily="34" charset="0"/>
              <a:cs typeface="Gotham Black" pitchFamily="50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1827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96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/>
          <a:lstStyle/>
          <a:p>
            <a:fld id="{B2F8A10A-D3F9-4B57-B00F-2E9E7A97F7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17968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/>
          <a:lstStyle/>
          <a:p>
            <a:fld id="{B2F8A10A-D3F9-4B57-B00F-2E9E7A97F7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3897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/>
          <a:lstStyle/>
          <a:p>
            <a:fld id="{B2F8A10A-D3F9-4B57-B00F-2E9E7A97F7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26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21018" y="6369636"/>
            <a:ext cx="332782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1828800"/>
          </a:xfrm>
          <a:prstGeom prst="rect">
            <a:avLst/>
          </a:prstGeom>
          <a:solidFill>
            <a:srgbClr val="9ECE5E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5" name="Picture 4" descr="fish-purple.png">
            <a:extLst>
              <a:ext uri="{FF2B5EF4-FFF2-40B4-BE49-F238E27FC236}">
                <a16:creationId xmlns:a16="http://schemas.microsoft.com/office/drawing/2014/main" id="{93B30647-C2B7-5207-BAE8-E11D47622A6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0591800" y="228600"/>
            <a:ext cx="1066800" cy="106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9" r:id="rId9"/>
    <p:sldLayoutId id="2147483661" r:id="rId10"/>
    <p:sldLayoutId id="2147483701" r:id="rId11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0" y="6596390"/>
            <a:ext cx="121920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100" dirty="0">
                <a:solidFill>
                  <a:srgbClr val="55565A"/>
                </a:solidFill>
                <a:latin typeface="Corbel" panose="020B0503020204020204" pitchFamily="34" charset="0"/>
                <a:cs typeface="Gotham Book" pitchFamily="50" charset="0"/>
              </a:rPr>
              <a:t>© EMERGENETICS, LLC</a:t>
            </a:r>
          </a:p>
        </p:txBody>
      </p:sp>
    </p:spTree>
    <p:custDataLst>
      <p:tags r:id="rId14"/>
    </p:custDataLst>
    <p:extLst>
      <p:ext uri="{BB962C8B-B14F-4D97-AF65-F5344CB8AC3E}">
        <p14:creationId xmlns:p14="http://schemas.microsoft.com/office/powerpoint/2010/main" val="773344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hyperlink" Target="https://www.publicdomainpictures.net/view-image.php?image=88538&amp;picture=soccer-balls-clipar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hyperlink" Target="https://www.goodfreephotos.com/vector-images/carton-of-eggs-vector-clipart.png.php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urses.lumenlearning.com/paris-publicspeaking/chapter/chapter-4-providing-feedback-to-speaker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0FAC24-F885-4C41-A614-8D4DD812D5D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z="1600" smtClean="0"/>
              <a:pPr/>
              <a:t>1</a:t>
            </a:fld>
            <a:endParaRPr lang="en-US" sz="1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0" y="4648200"/>
            <a:ext cx="12192000" cy="2209800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None/>
            </a:pPr>
            <a:r>
              <a:rPr lang="en-US" sz="6600" b="1" dirty="0">
                <a:solidFill>
                  <a:srgbClr val="79288C"/>
                </a:solidFill>
                <a:latin typeface="Franklin Gothic Demi" pitchFamily="34" charset="0"/>
              </a:rPr>
              <a:t>					The FiSH! Philosophy</a:t>
            </a:r>
          </a:p>
          <a:p>
            <a:pPr marL="514350" indent="-514350" algn="ctr">
              <a:buNone/>
            </a:pPr>
            <a:endParaRPr lang="en-US" sz="6600" b="1" dirty="0">
              <a:solidFill>
                <a:srgbClr val="79288C"/>
              </a:solidFill>
              <a:latin typeface="Franklin Gothic Demi" pitchFamily="34" charset="0"/>
            </a:endParaRPr>
          </a:p>
          <a:p>
            <a:pPr marL="514350" indent="-514350">
              <a:buNone/>
            </a:pPr>
            <a:r>
              <a:rPr lang="en-US" sz="6600" b="1" dirty="0">
                <a:solidFill>
                  <a:srgbClr val="79288C"/>
                </a:solidFill>
                <a:latin typeface="Franklin Gothic Demi" pitchFamily="34" charset="0"/>
              </a:rPr>
              <a:t>	FiSH! 101:  Boosting Engagement, Energy,</a:t>
            </a:r>
          </a:p>
          <a:p>
            <a:pPr marL="514350" indent="-514350">
              <a:buNone/>
            </a:pPr>
            <a:r>
              <a:rPr lang="en-US" sz="6600" b="1" dirty="0">
                <a:solidFill>
                  <a:srgbClr val="79288C"/>
                </a:solidFill>
                <a:latin typeface="Franklin Gothic Demi" pitchFamily="34" charset="0"/>
              </a:rPr>
              <a:t> 	and Accountability in Transit Leadership  </a:t>
            </a:r>
          </a:p>
        </p:txBody>
      </p:sp>
      <p:pic>
        <p:nvPicPr>
          <p:cNvPr id="4" name="Picture 3" descr="fish-purp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2400" y="-381000"/>
            <a:ext cx="4114800" cy="4114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91000" y="3098036"/>
            <a:ext cx="3657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en-US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EE701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Franklin Gothic Demi" pitchFamily="34" charset="0"/>
              </a:rPr>
              <a:t>WELCOME!</a:t>
            </a:r>
          </a:p>
          <a:p>
            <a:pPr marL="514350" indent="-514350" algn="ctr"/>
            <a:r>
              <a:rPr lang="en-US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EE701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Franklin Gothic Demi" pitchFamily="34" charset="0"/>
              </a:rPr>
              <a:t>To The</a:t>
            </a:r>
          </a:p>
          <a:p>
            <a:pPr marL="514350" indent="-514350" algn="ctr"/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EE701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Franklin Gothic Demi" pitchFamily="34" charset="0"/>
            </a:endParaRPr>
          </a:p>
          <a:p>
            <a:pPr marL="514350" indent="-514350" algn="ctr"/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EE701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Franklin Gothic Demi" pitchFamily="34" charset="0"/>
            </a:endParaRPr>
          </a:p>
          <a:p>
            <a:pPr marL="514350" indent="-514350" algn="ctr"/>
            <a:endParaRPr lang="en-US" sz="4800" dirty="0">
              <a:solidFill>
                <a:srgbClr val="EE7012"/>
              </a:solidFill>
              <a:latin typeface="Franklin Gothic Demi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BD6F9F-A92A-4378-9938-6506E9D14815}"/>
              </a:ext>
            </a:extLst>
          </p:cNvPr>
          <p:cNvSpPr txBox="1"/>
          <p:nvPr/>
        </p:nvSpPr>
        <p:spPr>
          <a:xfrm>
            <a:off x="1583066" y="5873014"/>
            <a:ext cx="92396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59B67-0CF2-4765-AB21-76CA0E7B62D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DC50F3-4DA3-498E-84F3-D8808F99640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39750" y="2055813"/>
            <a:ext cx="11652250" cy="46497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/>
              <a:t>By the end of this session, you will: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Understand the four core principles of the FiSH! Philosophy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Explore how these principles can energize transit teams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Discuss real-world applications for finance and leadership roles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Leave with actionable ideas to improve morale, service, and communication</a:t>
            </a:r>
          </a:p>
          <a:p>
            <a:endParaRPr lang="en-US" sz="3600" dirty="0">
              <a:latin typeface="Arial Rounded MT Bold" panose="020F07040305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73C7AE0-9C5E-4C97-8A45-C676EF5E674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hangingPunct="1"/>
            <a:r>
              <a:rPr lang="en-US" b="1" dirty="0">
                <a:solidFill>
                  <a:srgbClr val="79288C"/>
                </a:solidFill>
              </a:rPr>
              <a:t>Session Goals</a:t>
            </a:r>
          </a:p>
        </p:txBody>
      </p:sp>
    </p:spTree>
    <p:extLst>
      <p:ext uri="{BB962C8B-B14F-4D97-AF65-F5344CB8AC3E}">
        <p14:creationId xmlns:p14="http://schemas.microsoft.com/office/powerpoint/2010/main" val="7801900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CAEE4-1B7B-D3F1-61B2-C30442A72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8B8BA-E90C-2581-270B-234E955D939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189521-ECB3-041A-B547-8C9F707BB8D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39750" y="2055813"/>
            <a:ext cx="11652250" cy="4649787"/>
          </a:xfrm>
        </p:spPr>
        <p:txBody>
          <a:bodyPr>
            <a:normAutofit/>
          </a:bodyPr>
          <a:lstStyle/>
          <a:p>
            <a:r>
              <a:rPr lang="en-US" sz="3600" dirty="0"/>
              <a:t>Finance and transit teams are essential but often undervalued.</a:t>
            </a:r>
          </a:p>
          <a:p>
            <a:r>
              <a:rPr lang="en-US" sz="3600" dirty="0"/>
              <a:t>Culture and morale directly affect service and accountability.</a:t>
            </a:r>
          </a:p>
          <a:p>
            <a:r>
              <a:rPr lang="en-US" sz="3600" dirty="0"/>
              <a:t>FiSH! is a practical framework to:</a:t>
            </a:r>
          </a:p>
          <a:p>
            <a:pPr lvl="1"/>
            <a:r>
              <a:rPr lang="en-US" sz="3600" dirty="0"/>
              <a:t>Build stronger teams</a:t>
            </a:r>
          </a:p>
          <a:p>
            <a:pPr lvl="1"/>
            <a:r>
              <a:rPr lang="en-US" sz="3600" dirty="0"/>
              <a:t>Reduce burnout</a:t>
            </a:r>
          </a:p>
          <a:p>
            <a:pPr lvl="1"/>
            <a:r>
              <a:rPr lang="en-US" sz="3600" dirty="0"/>
              <a:t>Strengthen communication and trust</a:t>
            </a:r>
            <a:endParaRPr lang="en-US" sz="3600" dirty="0">
              <a:latin typeface="Arial Rounded MT Bold" panose="020F07040305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74985BA-5B57-A782-CA5C-E61D82EE0DA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hangingPunct="1"/>
            <a:r>
              <a:rPr lang="en-US" b="1" dirty="0">
                <a:solidFill>
                  <a:srgbClr val="79288C"/>
                </a:solidFill>
              </a:rPr>
              <a:t>Why FiSH! for Transit Leaders?</a:t>
            </a:r>
          </a:p>
        </p:txBody>
      </p:sp>
    </p:spTree>
    <p:extLst>
      <p:ext uri="{BB962C8B-B14F-4D97-AF65-F5344CB8AC3E}">
        <p14:creationId xmlns:p14="http://schemas.microsoft.com/office/powerpoint/2010/main" val="39940410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79288C"/>
                </a:solidFill>
              </a:rPr>
              <a:t>The Benefits of FiSH!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828800"/>
            <a:ext cx="12192000" cy="1588"/>
          </a:xfrm>
          <a:prstGeom prst="line">
            <a:avLst/>
          </a:prstGeom>
          <a:noFill/>
          <a:ln w="38100" cap="flat">
            <a:solidFill>
              <a:srgbClr val="79288C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Picture 8" descr="Arrow Engagement.jpg"/>
          <p:cNvPicPr>
            <a:picLocks noChangeAspect="1"/>
          </p:cNvPicPr>
          <p:nvPr/>
        </p:nvPicPr>
        <p:blipFill>
          <a:blip r:embed="rId3" cstate="print"/>
          <a:srcRect l="14231" r="19355"/>
          <a:stretch>
            <a:fillRect/>
          </a:stretch>
        </p:blipFill>
        <p:spPr>
          <a:xfrm>
            <a:off x="3657600" y="1981200"/>
            <a:ext cx="2133600" cy="4639056"/>
          </a:xfrm>
          <a:prstGeom prst="rect">
            <a:avLst/>
          </a:prstGeom>
        </p:spPr>
      </p:pic>
      <p:pic>
        <p:nvPicPr>
          <p:cNvPr id="10" name="Picture 9" descr="chat bubble effectiveness.jpg"/>
          <p:cNvPicPr>
            <a:picLocks noChangeAspect="1"/>
          </p:cNvPicPr>
          <p:nvPr/>
        </p:nvPicPr>
        <p:blipFill>
          <a:blip r:embed="rId4" cstate="print"/>
          <a:srcRect l="12160" r="14883"/>
          <a:stretch>
            <a:fillRect/>
          </a:stretch>
        </p:blipFill>
        <p:spPr>
          <a:xfrm>
            <a:off x="6400800" y="1990344"/>
            <a:ext cx="2286000" cy="4639056"/>
          </a:xfrm>
          <a:prstGeom prst="rect">
            <a:avLst/>
          </a:prstGeom>
        </p:spPr>
      </p:pic>
      <p:pic>
        <p:nvPicPr>
          <p:cNvPr id="11" name="Picture 10" descr="Cogs Teamwork.jpg"/>
          <p:cNvPicPr>
            <a:picLocks noChangeAspect="1"/>
          </p:cNvPicPr>
          <p:nvPr/>
        </p:nvPicPr>
        <p:blipFill>
          <a:blip r:embed="rId5" cstate="print"/>
          <a:srcRect l="11685" r="20380"/>
          <a:stretch>
            <a:fillRect/>
          </a:stretch>
        </p:blipFill>
        <p:spPr>
          <a:xfrm>
            <a:off x="9067800" y="1981200"/>
            <a:ext cx="2286000" cy="4639056"/>
          </a:xfrm>
          <a:prstGeom prst="rect">
            <a:avLst/>
          </a:prstGeom>
        </p:spPr>
      </p:pic>
      <p:pic>
        <p:nvPicPr>
          <p:cNvPr id="12" name="Picture 11" descr="Thumbs up Morale.jpg"/>
          <p:cNvPicPr>
            <a:picLocks noChangeAspect="1"/>
          </p:cNvPicPr>
          <p:nvPr/>
        </p:nvPicPr>
        <p:blipFill>
          <a:blip r:embed="rId6" cstate="print"/>
          <a:srcRect l="16990" r="15049"/>
          <a:stretch>
            <a:fillRect/>
          </a:stretch>
        </p:blipFill>
        <p:spPr>
          <a:xfrm>
            <a:off x="914400" y="1981200"/>
            <a:ext cx="2133600" cy="463905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01A062-273B-48C8-BB7D-2B4C1D7F7D7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1828800"/>
            <a:ext cx="12192000" cy="1588"/>
          </a:xfrm>
          <a:prstGeom prst="line">
            <a:avLst/>
          </a:prstGeom>
          <a:noFill/>
          <a:ln w="38100" cap="flat">
            <a:solidFill>
              <a:srgbClr val="79288C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Shape 116"/>
          <p:cNvSpPr txBox="1"/>
          <p:nvPr/>
        </p:nvSpPr>
        <p:spPr>
          <a:xfrm>
            <a:off x="395189" y="457200"/>
            <a:ext cx="10044211" cy="1015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7" tIns="91437" rIns="91437" bIns="91437">
            <a:spAutoFit/>
          </a:bodyPr>
          <a:lstStyle>
            <a:lvl1pPr algn="ctr">
              <a:defRPr sz="5000">
                <a:solidFill>
                  <a:srgbClr val="79288C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400" b="1" i="0" u="none" strike="noStrike" kern="0" cap="none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The F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i</a:t>
            </a:r>
            <a:r>
              <a:rPr kumimoji="0" sz="5400" b="1" i="0" u="none" strike="noStrike" kern="0" cap="none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SH! Philosophy Practices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94689A4-C609-4A20-A4F0-2255FDF88CEA}"/>
              </a:ext>
            </a:extLst>
          </p:cNvPr>
          <p:cNvGrpSpPr/>
          <p:nvPr/>
        </p:nvGrpSpPr>
        <p:grpSpPr>
          <a:xfrm>
            <a:off x="3581400" y="2454275"/>
            <a:ext cx="2572926" cy="3413125"/>
            <a:chOff x="381000" y="2362200"/>
            <a:chExt cx="2572926" cy="3413125"/>
          </a:xfrm>
        </p:grpSpPr>
        <p:pic>
          <p:nvPicPr>
            <p:cNvPr id="14" name="Image" descr="Image"/>
            <p:cNvPicPr>
              <a:picLocks noChangeAspect="1"/>
            </p:cNvPicPr>
            <p:nvPr/>
          </p:nvPicPr>
          <p:blipFill>
            <a:blip r:embed="rId3" cstate="print"/>
            <a:srcRect l="8662" r="4092" b="34709"/>
            <a:stretch>
              <a:fillRect/>
            </a:stretch>
          </p:blipFill>
          <p:spPr>
            <a:xfrm>
              <a:off x="381000" y="2362200"/>
              <a:ext cx="2572926" cy="242804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" name="PPT 029" descr="PPT 029"/>
            <p:cNvPicPr>
              <a:picLocks noChangeAspect="1"/>
            </p:cNvPicPr>
            <p:nvPr/>
          </p:nvPicPr>
          <p:blipFill>
            <a:blip r:embed="rId4" cstate="print"/>
            <a:srcRect l="14999" t="31111" r="13333" b="32221"/>
            <a:stretch>
              <a:fillRect/>
            </a:stretch>
          </p:blipFill>
          <p:spPr>
            <a:xfrm>
              <a:off x="533400" y="4953000"/>
              <a:ext cx="2142942" cy="822325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EE2F122-9268-41F0-AD59-B3242DA8B101}"/>
              </a:ext>
            </a:extLst>
          </p:cNvPr>
          <p:cNvGrpSpPr/>
          <p:nvPr/>
        </p:nvGrpSpPr>
        <p:grpSpPr>
          <a:xfrm>
            <a:off x="9067802" y="2453192"/>
            <a:ext cx="2860127" cy="3434077"/>
            <a:chOff x="3048000" y="2362200"/>
            <a:chExt cx="2860127" cy="3434077"/>
          </a:xfrm>
        </p:grpSpPr>
        <p:grpSp>
          <p:nvGrpSpPr>
            <p:cNvPr id="2" name="Group 19"/>
            <p:cNvGrpSpPr/>
            <p:nvPr/>
          </p:nvGrpSpPr>
          <p:grpSpPr>
            <a:xfrm>
              <a:off x="3048000" y="2362200"/>
              <a:ext cx="2860127" cy="3434077"/>
              <a:chOff x="6324600" y="2362200"/>
              <a:chExt cx="2860127" cy="3434077"/>
            </a:xfrm>
          </p:grpSpPr>
          <p:sp>
            <p:nvSpPr>
              <p:cNvPr id="13" name="Shape 139"/>
              <p:cNvSpPr txBox="1"/>
              <p:nvPr/>
            </p:nvSpPr>
            <p:spPr>
              <a:xfrm>
                <a:off x="6629400" y="4876800"/>
                <a:ext cx="2393722" cy="9194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lIns="91437" tIns="91437" rIns="91437" bIns="91437">
                <a:spAutoFit/>
              </a:bodyPr>
              <a:lstStyle>
                <a:lvl1pPr algn="ctr">
                  <a:defRPr sz="4700" b="1">
                    <a:solidFill>
                      <a:srgbClr val="79288C"/>
                    </a:solidFill>
                  </a:defRPr>
                </a:lvl1pPr>
              </a:lstStyle>
              <a:p>
                <a:pPr marL="0" marR="0" lvl="0" indent="0" algn="ctr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4700" b="1" i="0" u="none" strike="noStrike" kern="0" cap="none" spc="0" normalizeH="0" baseline="0" noProof="0" dirty="0">
                  <a:ln>
                    <a:noFill/>
                  </a:ln>
                  <a:solidFill>
                    <a:srgbClr val="79288C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pic>
            <p:nvPicPr>
              <p:cNvPr id="15" name="Image" descr="Image"/>
              <p:cNvPicPr>
                <a:picLocks noChangeAspect="1"/>
              </p:cNvPicPr>
              <p:nvPr/>
            </p:nvPicPr>
            <p:blipFill>
              <a:blip r:embed="rId5" cstate="print"/>
              <a:srcRect b="30279"/>
              <a:stretch>
                <a:fillRect/>
              </a:stretch>
            </p:blipFill>
            <p:spPr>
              <a:xfrm>
                <a:off x="6324600" y="2362200"/>
                <a:ext cx="2860127" cy="2514600"/>
              </a:xfrm>
              <a:prstGeom prst="rect">
                <a:avLst/>
              </a:prstGeom>
              <a:ln w="12700">
                <a:miter lim="400000"/>
              </a:ln>
            </p:spPr>
          </p:pic>
        </p:grpSp>
        <p:pic>
          <p:nvPicPr>
            <p:cNvPr id="23" name="PPT 031" descr="PPT 031"/>
            <p:cNvPicPr>
              <a:picLocks noChangeAspect="1"/>
            </p:cNvPicPr>
            <p:nvPr/>
          </p:nvPicPr>
          <p:blipFill>
            <a:blip r:embed="rId6" cstate="print"/>
            <a:srcRect l="17500" t="23333" r="15832" b="26666"/>
            <a:stretch>
              <a:fillRect/>
            </a:stretch>
          </p:blipFill>
          <p:spPr>
            <a:xfrm>
              <a:off x="3733800" y="4876800"/>
              <a:ext cx="1625600" cy="914400"/>
            </a:xfrm>
            <a:prstGeom prst="rect">
              <a:avLst/>
            </a:prstGeom>
            <a:solidFill>
              <a:srgbClr val="9ECE5E"/>
            </a:solidFill>
            <a:ln w="12700">
              <a:miter lim="400000"/>
            </a:ln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9F88D6-DA29-4013-9242-BB3F8D5751D9}"/>
              </a:ext>
            </a:extLst>
          </p:cNvPr>
          <p:cNvGrpSpPr/>
          <p:nvPr/>
        </p:nvGrpSpPr>
        <p:grpSpPr>
          <a:xfrm>
            <a:off x="6683381" y="2453192"/>
            <a:ext cx="2384421" cy="3700829"/>
            <a:chOff x="6477000" y="2362200"/>
            <a:chExt cx="2384421" cy="3700829"/>
          </a:xfrm>
        </p:grpSpPr>
        <p:pic>
          <p:nvPicPr>
            <p:cNvPr id="17" name="Image" descr="Image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77000" y="2362200"/>
              <a:ext cx="2248425" cy="223405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" name="image.png" descr="image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15625" y="4748653"/>
              <a:ext cx="2345796" cy="1314376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90AA114-8CB9-433B-BE63-4F5564800A14}"/>
              </a:ext>
            </a:extLst>
          </p:cNvPr>
          <p:cNvGrpSpPr/>
          <p:nvPr/>
        </p:nvGrpSpPr>
        <p:grpSpPr>
          <a:xfrm>
            <a:off x="543071" y="2453192"/>
            <a:ext cx="2590800" cy="3759857"/>
            <a:chOff x="9372600" y="2362200"/>
            <a:chExt cx="2590800" cy="3759857"/>
          </a:xfrm>
        </p:grpSpPr>
        <p:pic>
          <p:nvPicPr>
            <p:cNvPr id="16" name="Image" descr="Image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48800" y="2362200"/>
              <a:ext cx="2195866" cy="218183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" name="image.png" descr="image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72600" y="4769255"/>
              <a:ext cx="2590800" cy="1352802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5D69781-8F27-4D6C-A9E5-A59AC11C25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.png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2514600"/>
            <a:ext cx="6172200" cy="322285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2424F1-C560-4F34-9A8E-8207C442B45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766071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Activity:…"/>
          <p:cNvSpPr txBox="1"/>
          <p:nvPr/>
        </p:nvSpPr>
        <p:spPr>
          <a:xfrm>
            <a:off x="3352800" y="2819400"/>
            <a:ext cx="8077200" cy="1878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00"/>
            </a:pPr>
            <a:r>
              <a:rPr kumimoji="0" sz="4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No matter what life throws in your path, you alone are responsible for how you respond to it. </a:t>
            </a:r>
          </a:p>
        </p:txBody>
      </p:sp>
      <p:pic>
        <p:nvPicPr>
          <p:cNvPr id="107" name="Image" descr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9734" y="2667000"/>
            <a:ext cx="2195866" cy="218183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Activity:…"/>
          <p:cNvSpPr txBox="1"/>
          <p:nvPr/>
        </p:nvSpPr>
        <p:spPr>
          <a:xfrm>
            <a:off x="685800" y="914400"/>
            <a:ext cx="8547101" cy="1435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cap="all">
                <a:solidFill>
                  <a:srgbClr val="79288C"/>
                </a:solidFill>
              </a:defRPr>
            </a:pPr>
            <a:r>
              <a:rPr kumimoji="0" lang="en-US" sz="5400" b="1" i="0" u="none" strike="noStrike" kern="0" cap="all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Choose your attitude</a:t>
            </a:r>
            <a:r>
              <a:rPr kumimoji="0" sz="5400" b="1" i="0" u="none" strike="noStrike" kern="0" cap="all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:</a:t>
            </a:r>
          </a:p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00"/>
            </a:pPr>
            <a:endParaRPr kumimoji="0" sz="4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823BA3-18CF-4492-9021-E0728AC65BC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118680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371600"/>
            <a:ext cx="12192000" cy="548640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pic>
        <p:nvPicPr>
          <p:cNvPr id="153" name="image.png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20527">
            <a:off x="3901657" y="1743318"/>
            <a:ext cx="5533893" cy="178676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990600" y="3352800"/>
            <a:ext cx="10439400" cy="29238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288C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F96E1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Become aware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288C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Make a conscious choice and recognize impact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288C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Live in alignment with your intentions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Bahnschrift Condensed" pitchFamily="34" charset="0"/>
              <a:cs typeface="Calibri"/>
              <a:sym typeface="Calibri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371600"/>
            <a:ext cx="12192000" cy="1588"/>
          </a:xfrm>
          <a:prstGeom prst="line">
            <a:avLst/>
          </a:prstGeom>
          <a:noFill/>
          <a:ln w="38100" cap="flat">
            <a:solidFill>
              <a:srgbClr val="79288C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Picture 8" descr="fish-purpl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91800" y="228600"/>
            <a:ext cx="1066800" cy="10668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3A8348-97B4-4A5B-9887-B35E818596F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343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828800"/>
          </a:xfrm>
          <a:prstGeom prst="rect">
            <a:avLst/>
          </a:prstGeom>
          <a:solidFill>
            <a:srgbClr val="9ECE5E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76200" y="1854542"/>
            <a:ext cx="12192000" cy="1588"/>
          </a:xfrm>
          <a:prstGeom prst="line">
            <a:avLst/>
          </a:prstGeom>
          <a:noFill/>
          <a:ln w="38100" cap="flat">
            <a:solidFill>
              <a:srgbClr val="79288C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6" name="Picture 5" descr="fish-purp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63200" y="152400"/>
            <a:ext cx="1447800" cy="14478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03A6E5-88F9-47AF-AE5F-93E5CB84246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021018" y="6369636"/>
            <a:ext cx="332782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lang="en-US" smtClean="0"/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4EEF4C0A-B713-4936-9D31-40CF7F5CE18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2945" y="4306068"/>
            <a:ext cx="2195866" cy="21818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.png" descr="image.png">
            <a:extLst>
              <a:ext uri="{FF2B5EF4-FFF2-40B4-BE49-F238E27FC236}">
                <a16:creationId xmlns:a16="http://schemas.microsoft.com/office/drawing/2014/main" id="{0946D542-E212-463D-B2AC-FFA74F25DC5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2096058"/>
            <a:ext cx="3745370" cy="1955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icture 16" descr="A group of football balls&#10;&#10;Description automatically generated with low confidence">
            <a:extLst>
              <a:ext uri="{FF2B5EF4-FFF2-40B4-BE49-F238E27FC236}">
                <a16:creationId xmlns:a16="http://schemas.microsoft.com/office/drawing/2014/main" id="{9F5701F4-894C-9344-B870-4E5E0EEE36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731587" y="3092249"/>
            <a:ext cx="3440882" cy="1918954"/>
          </a:xfrm>
          <a:prstGeom prst="rect">
            <a:avLst/>
          </a:prstGeom>
        </p:spPr>
      </p:pic>
      <p:pic>
        <p:nvPicPr>
          <p:cNvPr id="18" name="Picture 17" descr="A cartoon of a car&#10;&#10;Description automatically generated with low confidence">
            <a:extLst>
              <a:ext uri="{FF2B5EF4-FFF2-40B4-BE49-F238E27FC236}">
                <a16:creationId xmlns:a16="http://schemas.microsoft.com/office/drawing/2014/main" id="{0261FF71-2360-164B-AD91-080B07918C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654247" y="3016238"/>
            <a:ext cx="3021347" cy="22710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81EDBBB-0468-484D-B67E-F8837F878DE2}"/>
              </a:ext>
            </a:extLst>
          </p:cNvPr>
          <p:cNvSpPr txBox="1"/>
          <p:nvPr/>
        </p:nvSpPr>
        <p:spPr>
          <a:xfrm>
            <a:off x="2413631" y="618255"/>
            <a:ext cx="63140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4800" b="1" kern="0" dirty="0">
                <a:solidFill>
                  <a:srgbClr val="7030A0"/>
                </a:solidFill>
              </a:rPr>
              <a:t>IT’S A SIMPLE CHOICE: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075805-A609-425D-AB5D-DEFFAF9BB454}"/>
              </a:ext>
            </a:extLst>
          </p:cNvPr>
          <p:cNvSpPr txBox="1"/>
          <p:nvPr/>
        </p:nvSpPr>
        <p:spPr>
          <a:xfrm>
            <a:off x="2286000" y="5648068"/>
            <a:ext cx="10515600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Consciously choose how you show up</a:t>
            </a:r>
          </a:p>
        </p:txBody>
      </p:sp>
    </p:spTree>
    <p:extLst>
      <p:ext uri="{BB962C8B-B14F-4D97-AF65-F5344CB8AC3E}">
        <p14:creationId xmlns:p14="http://schemas.microsoft.com/office/powerpoint/2010/main" val="14846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547641" y="-9826"/>
            <a:ext cx="12192000" cy="1828800"/>
          </a:xfrm>
          <a:prstGeom prst="rect">
            <a:avLst/>
          </a:prstGeom>
          <a:solidFill>
            <a:srgbClr val="9ECE5E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854542"/>
            <a:ext cx="12192000" cy="1588"/>
          </a:xfrm>
          <a:prstGeom prst="line">
            <a:avLst/>
          </a:prstGeom>
          <a:noFill/>
          <a:ln w="38100" cap="flat">
            <a:solidFill>
              <a:srgbClr val="79288C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6" name="Picture 5" descr="fish-purp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63200" y="152400"/>
            <a:ext cx="1447800" cy="14478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03A6E5-88F9-47AF-AE5F-93E5CB84246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021018" y="6369636"/>
            <a:ext cx="332782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ED5B91-A450-4029-BFB3-07CCA62778C3}"/>
              </a:ext>
            </a:extLst>
          </p:cNvPr>
          <p:cNvSpPr txBox="1"/>
          <p:nvPr/>
        </p:nvSpPr>
        <p:spPr>
          <a:xfrm>
            <a:off x="4119513" y="1927267"/>
            <a:ext cx="7918459" cy="47705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R="0" lvl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288C"/>
              </a:buClr>
              <a:buSzTx/>
              <a:tabLst/>
              <a:defRPr/>
            </a:pPr>
            <a:r>
              <a:rPr lang="en-US" sz="3600" kern="0" dirty="0">
                <a:solidFill>
                  <a:srgbClr val="FF6600"/>
                </a:solidFill>
                <a:latin typeface="Bahnschrift Condensed" pitchFamily="34" charset="0"/>
                <a:cs typeface="Calibri"/>
                <a:sym typeface="Calibri"/>
              </a:rPr>
              <a:t>Incorporating Positive Language: </a:t>
            </a:r>
            <a:r>
              <a:rPr lang="en-US" sz="3200" kern="0" dirty="0">
                <a:solidFill>
                  <a:srgbClr val="0070C0"/>
                </a:solidFill>
                <a:latin typeface="Bahnschrift Condensed" pitchFamily="34" charset="0"/>
                <a:cs typeface="Calibri"/>
                <a:sym typeface="Calibri"/>
              </a:rPr>
              <a:t>Replace “We Can’t” with “How Can We”, “Won’t work” with “How Will It”.  “Yes, but” with “Yes and”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 Condensed" pitchFamily="34" charset="0"/>
              <a:ea typeface="+mn-ea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288C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Bahnschrift Condensed" pitchFamily="34" charset="0"/>
                <a:ea typeface="+mn-ea"/>
                <a:cs typeface="Calibri"/>
                <a:sym typeface="Calibri"/>
              </a:rPr>
              <a:t>Incorporating “Magic Words”: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Bahnschrift Condensed" pitchFamily="34" charset="0"/>
                <a:ea typeface="+mn-ea"/>
                <a:cs typeface="Calibri"/>
                <a:sym typeface="Calibri"/>
              </a:rPr>
              <a:t>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Condensed" pitchFamily="34" charset="0"/>
                <a:ea typeface="+mn-ea"/>
                <a:cs typeface="Calibri"/>
                <a:sym typeface="Calibri"/>
              </a:rPr>
              <a:t>Definitely, Surely, Absolutely, Certainly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288C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Bahnschrift Condensed" pitchFamily="34" charset="0"/>
                <a:ea typeface="+mn-ea"/>
                <a:cs typeface="Calibri"/>
                <a:sym typeface="Calibri"/>
              </a:rPr>
              <a:t>Incorporating Empathy: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Condensed" pitchFamily="34" charset="0"/>
                <a:ea typeface="+mn-ea"/>
                <a:cs typeface="Calibri"/>
                <a:sym typeface="Calibri"/>
              </a:rPr>
              <a:t>I understand why you are upset, I would be too if I were in your situation…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288C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Bahnschrift Condensed" pitchFamily="34" charset="0"/>
                <a:ea typeface="+mn-ea"/>
                <a:cs typeface="Calibri"/>
                <a:sym typeface="Calibri"/>
              </a:rPr>
              <a:t>Incorporate Can-Do Language: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Condensed" pitchFamily="34" charset="0"/>
                <a:ea typeface="+mn-ea"/>
                <a:cs typeface="Calibri"/>
                <a:sym typeface="Calibri"/>
              </a:rPr>
              <a:t>I understand you want XYZ, this is what I CAN DO for you….</a:t>
            </a:r>
          </a:p>
        </p:txBody>
      </p:sp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4EEF4C0A-B713-4936-9D31-40CF7F5CE18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47895" y="4632846"/>
            <a:ext cx="1747962" cy="17367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.png" descr="image.png">
            <a:extLst>
              <a:ext uri="{FF2B5EF4-FFF2-40B4-BE49-F238E27FC236}">
                <a16:creationId xmlns:a16="http://schemas.microsoft.com/office/drawing/2014/main" id="{0946D542-E212-463D-B2AC-FFA74F25DC5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5394" y="2800832"/>
            <a:ext cx="2852965" cy="148969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A8462AD-AF13-4019-C0E7-AD55EA4727A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hangingPunct="1"/>
            <a:r>
              <a:rPr lang="en-US" sz="6000" b="1" dirty="0">
                <a:solidFill>
                  <a:srgbClr val="7030A0"/>
                </a:solidFill>
              </a:rPr>
              <a:t>Changing Your Mindset</a:t>
            </a:r>
          </a:p>
        </p:txBody>
      </p:sp>
    </p:spTree>
    <p:extLst>
      <p:ext uri="{BB962C8B-B14F-4D97-AF65-F5344CB8AC3E}">
        <p14:creationId xmlns:p14="http://schemas.microsoft.com/office/powerpoint/2010/main" val="230471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844635-C3E5-2F5D-BAEA-2F62193BB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7030A0"/>
                </a:solidFill>
              </a:rPr>
              <a:t>Reflection…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3E4BBC-FB5E-19CB-D285-85063A2D4F4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B6400D-43B8-5C03-C4A5-9732CB2E6BC1}"/>
              </a:ext>
            </a:extLst>
          </p:cNvPr>
          <p:cNvSpPr txBox="1"/>
          <p:nvPr/>
        </p:nvSpPr>
        <p:spPr>
          <a:xfrm>
            <a:off x="867228" y="3276600"/>
            <a:ext cx="10486571" cy="1754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Calibri"/>
                <a:sym typeface="Calibri"/>
              </a:rPr>
              <a:t>Think about situations where it might be challenging to choose the appropriate attitude.</a:t>
            </a:r>
          </a:p>
        </p:txBody>
      </p:sp>
    </p:spTree>
    <p:extLst>
      <p:ext uri="{BB962C8B-B14F-4D97-AF65-F5344CB8AC3E}">
        <p14:creationId xmlns:p14="http://schemas.microsoft.com/office/powerpoint/2010/main" val="240468261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496E21-AA83-D945-ADD1-651E2913A02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F92EABE9-1D2A-B82B-5F26-36B969589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425" y="0"/>
            <a:ext cx="51355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77938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54A9CB-6D3F-475C-990D-6997D9F2CA8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422022-0130-47DB-9E92-24F3C68880F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81000" y="2309813"/>
            <a:ext cx="11353800" cy="2749550"/>
          </a:xfrm>
        </p:spPr>
        <p:txBody>
          <a:bodyPr>
            <a:normAutofit fontScale="92500" lnSpcReduction="10000"/>
          </a:bodyPr>
          <a:lstStyle/>
          <a:p>
            <a:endParaRPr lang="en-US" sz="40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r>
              <a:rPr lang="en-US" sz="40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 </a:t>
            </a:r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You can’t </a:t>
            </a:r>
            <a:r>
              <a:rPr lang="en-US" sz="40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“</a:t>
            </a:r>
            <a:r>
              <a:rPr lang="en-US" sz="40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Be There</a:t>
            </a:r>
            <a:r>
              <a:rPr lang="en-US" sz="40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” </a:t>
            </a:r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for someone or </a:t>
            </a:r>
            <a:r>
              <a:rPr lang="en-US" sz="40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“</a:t>
            </a:r>
            <a:r>
              <a:rPr lang="en-US" sz="4000" dirty="0">
                <a:solidFill>
                  <a:srgbClr val="79288C"/>
                </a:solidFill>
                <a:latin typeface="Arial Rounded MT Bold" panose="020F0704030504030204" pitchFamily="34" charset="0"/>
              </a:rPr>
              <a:t>Make Their Day</a:t>
            </a:r>
            <a:r>
              <a:rPr lang="en-US" sz="40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” </a:t>
            </a:r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if you’ve chosen the wrong attitude…</a:t>
            </a:r>
          </a:p>
          <a:p>
            <a:endParaRPr lang="en-US" sz="40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“It’s Simple Choice”</a:t>
            </a:r>
          </a:p>
          <a:p>
            <a:endParaRPr lang="en-US" sz="40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F8E9083-2BE9-4474-B088-21BDA2CF47B4}"/>
              </a:ext>
            </a:extLst>
          </p:cNvPr>
          <p:cNvSpPr txBox="1">
            <a:spLocks/>
          </p:cNvSpPr>
          <p:nvPr/>
        </p:nvSpPr>
        <p:spPr>
          <a:xfrm>
            <a:off x="381000" y="177780"/>
            <a:ext cx="11430000" cy="13255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Choose Your Attitude &amp; The Other Practices </a:t>
            </a:r>
          </a:p>
        </p:txBody>
      </p:sp>
    </p:spTree>
    <p:extLst>
      <p:ext uri="{BB962C8B-B14F-4D97-AF65-F5344CB8AC3E}">
        <p14:creationId xmlns:p14="http://schemas.microsoft.com/office/powerpoint/2010/main" val="14491116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PT 029" descr="PPT 029"/>
          <p:cNvPicPr>
            <a:picLocks noChangeAspect="1"/>
          </p:cNvPicPr>
          <p:nvPr/>
        </p:nvPicPr>
        <p:blipFill>
          <a:blip r:embed="rId3" cstate="print"/>
          <a:srcRect l="14999" t="31111" r="13333" b="32221"/>
          <a:stretch>
            <a:fillRect/>
          </a:stretch>
        </p:blipFill>
        <p:spPr>
          <a:xfrm>
            <a:off x="3733800" y="2971800"/>
            <a:ext cx="4724400" cy="20574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53C413-1FD5-4701-AD83-6F3544E4D05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Activity:…"/>
          <p:cNvSpPr txBox="1"/>
          <p:nvPr/>
        </p:nvSpPr>
        <p:spPr>
          <a:xfrm>
            <a:off x="685800" y="914400"/>
            <a:ext cx="8547101" cy="1435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cap="all">
                <a:solidFill>
                  <a:srgbClr val="79288C"/>
                </a:solidFill>
              </a:defRPr>
            </a:pPr>
            <a:r>
              <a:rPr kumimoji="0" sz="5400" b="1" i="0" u="none" strike="noStrike" kern="0" cap="all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Be There:</a:t>
            </a:r>
          </a:p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00"/>
            </a:pPr>
            <a:endParaRPr kumimoji="0" sz="4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4" name="Image" descr="Image"/>
          <p:cNvPicPr>
            <a:picLocks noChangeAspect="1"/>
          </p:cNvPicPr>
          <p:nvPr/>
        </p:nvPicPr>
        <p:blipFill>
          <a:blip r:embed="rId3" cstate="print"/>
          <a:srcRect l="8662" r="4092" b="34709"/>
          <a:stretch>
            <a:fillRect/>
          </a:stretch>
        </p:blipFill>
        <p:spPr>
          <a:xfrm>
            <a:off x="762000" y="2514600"/>
            <a:ext cx="2572926" cy="242804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2556C6-935F-47EE-A29A-7747D3519B0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4294967295"/>
          </p:nvPr>
        </p:nvSpPr>
        <p:spPr>
          <a:xfrm>
            <a:off x="3962400" y="2743200"/>
            <a:ext cx="7543800" cy="2667000"/>
          </a:xfrm>
        </p:spPr>
        <p:txBody>
          <a:bodyPr>
            <a:normAutofit fontScale="92500" lnSpcReduction="10000"/>
          </a:bodyPr>
          <a:lstStyle/>
          <a:p>
            <a:pPr>
              <a:buNone/>
              <a:defRPr sz="4300"/>
            </a:pPr>
            <a:r>
              <a:rPr lang="en-US" dirty="0"/>
              <a:t>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 physically and emotionally present for people, especially when they need you. It’s a powerful message of respect that strengthens relationships.  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0CCEC-35CC-4309-B221-EAC702B85D8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5" name="Picture 5" descr="PPT 029">
            <a:extLst>
              <a:ext uri="{FF2B5EF4-FFF2-40B4-BE49-F238E27FC236}">
                <a16:creationId xmlns:a16="http://schemas.microsoft.com/office/drawing/2014/main" id="{F3A1E3E0-2D85-4BB2-A073-9BB3ACE03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t="31111" r="13333" b="32222"/>
          <a:stretch>
            <a:fillRect/>
          </a:stretch>
        </p:blipFill>
        <p:spPr bwMode="auto">
          <a:xfrm>
            <a:off x="228600" y="2133600"/>
            <a:ext cx="417004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BDA0CF-1A75-4825-8BC6-8B571FEF2E06}"/>
              </a:ext>
            </a:extLst>
          </p:cNvPr>
          <p:cNvSpPr txBox="1"/>
          <p:nvPr/>
        </p:nvSpPr>
        <p:spPr>
          <a:xfrm>
            <a:off x="4648200" y="2133600"/>
            <a:ext cx="7181850" cy="44012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Being FULLY present</a:t>
            </a:r>
          </a:p>
          <a:p>
            <a:pPr marL="0" marR="0" lvl="5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       Physically AND Emotionally</a:t>
            </a:r>
          </a:p>
          <a:p>
            <a:pPr marL="0" marR="0" lvl="5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7A319F"/>
              </a:solidFill>
              <a:effectLst/>
              <a:uLnTx/>
              <a:uFillTx/>
              <a:latin typeface="Bahnschrift Condensed" pitchFamily="34" charset="0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Listening to UNDERSTAND, not just reply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7A319F"/>
              </a:solidFill>
              <a:effectLst/>
              <a:uLnTx/>
              <a:uFillTx/>
              <a:latin typeface="Bahnschrift Condensed" pitchFamily="34" charset="0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Taking action based on awareness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F96E1"/>
              </a:solidFill>
              <a:effectLst/>
              <a:uLnTx/>
              <a:uFillTx/>
              <a:latin typeface="Bahnschrift Condensed" pitchFamily="34" charset="0"/>
              <a:cs typeface="Calibri"/>
              <a:sym typeface="Calibri"/>
            </a:endParaRPr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CCFEDB9C-D08B-4E81-80BF-E14665FE818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8662" r="4092" b="34709"/>
          <a:stretch>
            <a:fillRect/>
          </a:stretch>
        </p:blipFill>
        <p:spPr>
          <a:xfrm>
            <a:off x="854535" y="3733800"/>
            <a:ext cx="2572926" cy="242804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751648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1295400" y="2032490"/>
            <a:ext cx="9601200" cy="11430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Volunteers?  </a:t>
            </a:r>
            <a:r>
              <a:rPr lang="en-US" sz="4000" b="1" dirty="0">
                <a:solidFill>
                  <a:schemeClr val="tx1"/>
                </a:solidFill>
              </a:rPr>
              <a:t>(I need two of you…)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Be There/Not Be There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19FF4B-0148-4634-B9D8-B7D1E76FDD5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4" name="Picture 13" descr="A couple of women sitting on a bench&#10;&#10;Description automatically generated with low confidence">
            <a:extLst>
              <a:ext uri="{FF2B5EF4-FFF2-40B4-BE49-F238E27FC236}">
                <a16:creationId xmlns:a16="http://schemas.microsoft.com/office/drawing/2014/main" id="{DEE42E52-AE15-492F-AE1C-1EEF30A9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66177" y="2919893"/>
            <a:ext cx="6259645" cy="360907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104" y="227370"/>
            <a:ext cx="5867400" cy="1325563"/>
          </a:xfrm>
        </p:spPr>
        <p:txBody>
          <a:bodyPr>
            <a:noAutofit/>
          </a:bodyPr>
          <a:lstStyle/>
          <a:p>
            <a:r>
              <a:rPr lang="en-US" sz="6000" b="1" dirty="0">
                <a:solidFill>
                  <a:srgbClr val="7030A0"/>
                </a:solidFill>
              </a:rPr>
              <a:t>Be There Story</a:t>
            </a:r>
          </a:p>
        </p:txBody>
      </p:sp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3" cstate="print"/>
          <a:srcRect l="24107" t="54146" r="60625" b="15854"/>
          <a:stretch>
            <a:fillRect/>
          </a:stretch>
        </p:blipFill>
        <p:spPr bwMode="auto">
          <a:xfrm>
            <a:off x="90055" y="2024726"/>
            <a:ext cx="6033740" cy="4340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E86D6-E86A-4E98-AE3B-09D86D11BA4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0CCC7B-89E2-4131-B44E-1E988EAF29D8}"/>
              </a:ext>
            </a:extLst>
          </p:cNvPr>
          <p:cNvSpPr txBox="1"/>
          <p:nvPr/>
        </p:nvSpPr>
        <p:spPr>
          <a:xfrm>
            <a:off x="6338318" y="2024726"/>
            <a:ext cx="5548882" cy="4832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  <a:sym typeface="Calibri"/>
              </a:rPr>
              <a:t>What color was the forest?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  <a:sym typeface="Calibri"/>
              </a:rPr>
              <a:t>What color was my backpack?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  <a:sym typeface="Calibri"/>
              </a:rPr>
              <a:t>What color was my blanket? 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  <a:sym typeface="Calibri"/>
              </a:rPr>
              <a:t>Whose blanket was it?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  <a:sym typeface="Calibri"/>
              </a:rPr>
              <a:t>What kind of bottle did I have? 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  <a:sym typeface="Calibri"/>
              </a:rPr>
              <a:t>What color was it?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  <a:sym typeface="Calibri"/>
              </a:rPr>
              <a:t>Why do you think I should I have known better? 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  <a:sym typeface="Calibri"/>
              </a:rPr>
              <a:t>Describe the man’s face. 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  <a:sym typeface="Calibri"/>
              </a:rPr>
              <a:t>What kind of magazine did he have? 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BD50DC-AF10-4479-982F-207B7FD17902}"/>
              </a:ext>
            </a:extLst>
          </p:cNvPr>
          <p:cNvSpPr txBox="1"/>
          <p:nvPr/>
        </p:nvSpPr>
        <p:spPr>
          <a:xfrm>
            <a:off x="6348641" y="1229769"/>
            <a:ext cx="554735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cs typeface="Calibri"/>
                <a:sym typeface="Calibri"/>
              </a:rPr>
              <a:t>Write down your answers to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Calibri"/>
                <a:sym typeface="Calibri"/>
              </a:rPr>
              <a:t>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D13A8C-DD42-45B7-A6AC-3FEC0EB7FA7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1C99CD-40E2-44E9-80BE-7DC29AA80A9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71809" y="1836334"/>
            <a:ext cx="10515600" cy="4351338"/>
          </a:xfrm>
        </p:spPr>
        <p:txBody>
          <a:bodyPr>
            <a:noAutofit/>
          </a:bodyPr>
          <a:lstStyle/>
          <a:p>
            <a:r>
              <a:rPr lang="en-US" sz="3200" dirty="0"/>
              <a:t>Forest: Dark Green</a:t>
            </a:r>
          </a:p>
          <a:p>
            <a:r>
              <a:rPr lang="en-US" sz="3200" dirty="0"/>
              <a:t>Backpack: Blue</a:t>
            </a:r>
          </a:p>
          <a:p>
            <a:r>
              <a:rPr lang="en-US" sz="3200" dirty="0"/>
              <a:t>Mom’s Blanket: Purple</a:t>
            </a:r>
          </a:p>
          <a:p>
            <a:r>
              <a:rPr lang="en-US" sz="3200" dirty="0"/>
              <a:t>Bottle: Wine Bottle</a:t>
            </a:r>
          </a:p>
          <a:p>
            <a:r>
              <a:rPr lang="en-US" sz="3200" dirty="0"/>
              <a:t>Bottle Color: Green?</a:t>
            </a:r>
          </a:p>
          <a:p>
            <a:r>
              <a:rPr lang="en-US" sz="3200" dirty="0"/>
              <a:t>Should have known not to drink too much wine in the middle of a hike</a:t>
            </a:r>
          </a:p>
          <a:p>
            <a:r>
              <a:rPr lang="en-US" sz="3200" dirty="0"/>
              <a:t>Mans’ Face: Creepy and Beige</a:t>
            </a:r>
          </a:p>
          <a:p>
            <a:r>
              <a:rPr lang="en-US" sz="3200" dirty="0"/>
              <a:t>Magazine: Covered with dried mud…</a:t>
            </a:r>
            <a:br>
              <a:rPr lang="en-US" sz="3200" dirty="0"/>
            </a:b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5725FB7-29B5-4017-9485-D0FC4766BB10}"/>
              </a:ext>
            </a:extLst>
          </p:cNvPr>
          <p:cNvSpPr txBox="1">
            <a:spLocks/>
          </p:cNvSpPr>
          <p:nvPr/>
        </p:nvSpPr>
        <p:spPr>
          <a:xfrm>
            <a:off x="457200" y="525462"/>
            <a:ext cx="5867400" cy="13255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Be There Story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F2BC4F-4207-4256-908E-B26A7FAC0C6E}"/>
              </a:ext>
            </a:extLst>
          </p:cNvPr>
          <p:cNvSpPr txBox="1"/>
          <p:nvPr/>
        </p:nvSpPr>
        <p:spPr>
          <a:xfrm>
            <a:off x="5410200" y="2594353"/>
            <a:ext cx="6292704" cy="1384993"/>
          </a:xfrm>
          <a:prstGeom prst="rect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cs typeface="Calibri"/>
                <a:sym typeface="Calibri"/>
              </a:rPr>
              <a:t>When we are not “There” for someone, we miss stuff…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cs typeface="Calibri"/>
                <a:sym typeface="Calibri"/>
              </a:rPr>
              <a:t>Like details or opportunities to help</a:t>
            </a:r>
          </a:p>
        </p:txBody>
      </p:sp>
    </p:spTree>
    <p:extLst>
      <p:ext uri="{BB962C8B-B14F-4D97-AF65-F5344CB8AC3E}">
        <p14:creationId xmlns:p14="http://schemas.microsoft.com/office/powerpoint/2010/main" val="32437920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0CCEC-35CC-4309-B221-EAC702B85D8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pic>
        <p:nvPicPr>
          <p:cNvPr id="5" name="Picture 5" descr="PPT 029">
            <a:extLst>
              <a:ext uri="{FF2B5EF4-FFF2-40B4-BE49-F238E27FC236}">
                <a16:creationId xmlns:a16="http://schemas.microsoft.com/office/drawing/2014/main" id="{F3A1E3E0-2D85-4BB2-A073-9BB3ACE03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t="31111" r="13333" b="32222"/>
          <a:stretch>
            <a:fillRect/>
          </a:stretch>
        </p:blipFill>
        <p:spPr bwMode="auto">
          <a:xfrm>
            <a:off x="228600" y="2133600"/>
            <a:ext cx="357432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BDA0CF-1A75-4825-8BC6-8B571FEF2E06}"/>
              </a:ext>
            </a:extLst>
          </p:cNvPr>
          <p:cNvSpPr txBox="1"/>
          <p:nvPr/>
        </p:nvSpPr>
        <p:spPr>
          <a:xfrm>
            <a:off x="4017648" y="2008558"/>
            <a:ext cx="7945752" cy="58785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ea typeface="+mn-ea"/>
                <a:cs typeface="Calibri"/>
                <a:sym typeface="Calibri"/>
              </a:rPr>
              <a:t>Show up – Care About Them – Be on Their Team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7A319F"/>
              </a:solidFill>
              <a:effectLst/>
              <a:uLnTx/>
              <a:uFillTx/>
              <a:latin typeface="Bahnschrift Condensed" pitchFamily="34" charset="0"/>
              <a:ea typeface="+mn-ea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ea typeface="+mn-ea"/>
                <a:cs typeface="Calibri"/>
                <a:sym typeface="Calibri"/>
              </a:rPr>
              <a:t>Determine what they need/want – ASK!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7A319F"/>
              </a:solidFill>
              <a:effectLst/>
              <a:uLnTx/>
              <a:uFillTx/>
              <a:latin typeface="Bahnschrift Condensed" pitchFamily="34" charset="0"/>
              <a:ea typeface="+mn-ea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ea typeface="+mn-ea"/>
                <a:cs typeface="Calibri"/>
                <a:sym typeface="Calibri"/>
              </a:rPr>
              <a:t>Respond Quickly – Resolve as soon as you can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7A319F"/>
              </a:solidFill>
              <a:effectLst/>
              <a:uLnTx/>
              <a:uFillTx/>
              <a:latin typeface="Bahnschrift Condensed" pitchFamily="34" charset="0"/>
              <a:ea typeface="+mn-ea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ea typeface="+mn-ea"/>
                <a:cs typeface="Calibri"/>
                <a:sym typeface="Calibri"/>
              </a:rPr>
              <a:t>Make them feel welcome, not just invited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7A319F"/>
              </a:solidFill>
              <a:effectLst/>
              <a:uLnTx/>
              <a:uFillTx/>
              <a:latin typeface="Bahnschrift Condensed" pitchFamily="34" charset="0"/>
              <a:ea typeface="+mn-ea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ea typeface="+mn-ea"/>
                <a:cs typeface="Calibri"/>
                <a:sym typeface="Calibri"/>
              </a:rPr>
              <a:t>Enjoy Serving them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7A319F"/>
              </a:solidFill>
              <a:effectLst/>
              <a:uLnTx/>
              <a:uFillTx/>
              <a:latin typeface="Bahnschrift Condensed" pitchFamily="34" charset="0"/>
              <a:ea typeface="+mn-ea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Tx/>
              <a:buNone/>
              <a:tabLst/>
              <a:defRPr/>
            </a:pP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7A319F"/>
              </a:solidFill>
              <a:effectLst/>
              <a:uLnTx/>
              <a:uFillTx/>
              <a:latin typeface="Bahnschrift Condensed" pitchFamily="34" charset="0"/>
              <a:ea typeface="+mn-ea"/>
              <a:cs typeface="Calibri"/>
              <a:sym typeface="Calibri"/>
            </a:endParaRPr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CCFEDB9C-D08B-4E81-80BF-E14665FE818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8662" r="4092" b="34709"/>
          <a:stretch>
            <a:fillRect/>
          </a:stretch>
        </p:blipFill>
        <p:spPr>
          <a:xfrm>
            <a:off x="854535" y="3733800"/>
            <a:ext cx="2572926" cy="242804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7A349240-00D5-B447-355E-209DC1C58F9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hangingPunct="1"/>
            <a:r>
              <a:rPr lang="en-US" sz="6000" b="1" dirty="0">
                <a:solidFill>
                  <a:srgbClr val="7030A0"/>
                </a:solidFill>
              </a:rPr>
              <a:t>Summary…</a:t>
            </a:r>
          </a:p>
        </p:txBody>
      </p:sp>
    </p:spTree>
    <p:extLst>
      <p:ext uri="{BB962C8B-B14F-4D97-AF65-F5344CB8AC3E}">
        <p14:creationId xmlns:p14="http://schemas.microsoft.com/office/powerpoint/2010/main" val="41243734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844635-C3E5-2F5D-BAEA-2F62193BB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7030A0"/>
                </a:solidFill>
              </a:rPr>
              <a:t>Reflection…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3E4BBC-FB5E-19CB-D285-85063A2D4F4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9D064F-6738-729E-6255-55D584FFF46A}"/>
              </a:ext>
            </a:extLst>
          </p:cNvPr>
          <p:cNvSpPr txBox="1"/>
          <p:nvPr/>
        </p:nvSpPr>
        <p:spPr>
          <a:xfrm>
            <a:off x="533400" y="3657600"/>
            <a:ext cx="9829800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Calibri"/>
                <a:sym typeface="Calibri"/>
              </a:rPr>
              <a:t>Think about how you might “Be There” for your Customers and each other…</a:t>
            </a:r>
          </a:p>
        </p:txBody>
      </p:sp>
    </p:spTree>
    <p:extLst>
      <p:ext uri="{BB962C8B-B14F-4D97-AF65-F5344CB8AC3E}">
        <p14:creationId xmlns:p14="http://schemas.microsoft.com/office/powerpoint/2010/main" val="12767284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.png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200" y="2667000"/>
            <a:ext cx="5562600" cy="311678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3789F-DC1E-4663-BDCF-36EF92110ED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179333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itle"/>
          <p:cNvSpPr txBox="1">
            <a:spLocks noGrp="1"/>
          </p:cNvSpPr>
          <p:nvPr>
            <p:ph type="title" idx="4294967295"/>
          </p:nvPr>
        </p:nvSpPr>
        <p:spPr>
          <a:xfrm>
            <a:off x="609600" y="274638"/>
            <a:ext cx="109728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dirty="0"/>
          </a:p>
        </p:txBody>
      </p:sp>
      <p:sp>
        <p:nvSpPr>
          <p:cNvPr id="112" name="Body"/>
          <p:cNvSpPr txBox="1">
            <a:spLocks noGrp="1"/>
          </p:cNvSpPr>
          <p:nvPr>
            <p:ph type="body" idx="4294967295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</a:pPr>
            <a:endParaRPr dirty="0"/>
          </a:p>
        </p:txBody>
      </p:sp>
      <p:pic>
        <p:nvPicPr>
          <p:cNvPr id="113" name="MakeTheirDay" descr="MakeTheirDay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BD8AF3-0A5E-4C1B-9CA1-A1428B987C3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576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tivity:…"/>
          <p:cNvSpPr txBox="1"/>
          <p:nvPr/>
        </p:nvSpPr>
        <p:spPr>
          <a:xfrm>
            <a:off x="3581400" y="2743200"/>
            <a:ext cx="7696200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00"/>
            </a:pPr>
            <a:r>
              <a:rPr kumimoji="0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Find ways to make people feel special, letting (and let) them know how much you value and appreciate them. Celebrate others. </a:t>
            </a:r>
          </a:p>
        </p:txBody>
      </p:sp>
      <p:pic>
        <p:nvPicPr>
          <p:cNvPr id="102" name="Image" descr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2795147"/>
            <a:ext cx="2248425" cy="223405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FD9245-6158-48E8-B1A4-2F9992333C3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A1A6AC7-0D0F-DFD8-1427-C6250E9FD9D9}"/>
              </a:ext>
            </a:extLst>
          </p:cNvPr>
          <p:cNvSpPr txBox="1">
            <a:spLocks/>
          </p:cNvSpPr>
          <p:nvPr/>
        </p:nvSpPr>
        <p:spPr>
          <a:xfrm>
            <a:off x="457200" y="525462"/>
            <a:ext cx="7848600" cy="13255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Make Their Day</a:t>
            </a:r>
          </a:p>
        </p:txBody>
      </p:sp>
    </p:spTree>
    <p:extLst>
      <p:ext uri="{BB962C8B-B14F-4D97-AF65-F5344CB8AC3E}">
        <p14:creationId xmlns:p14="http://schemas.microsoft.com/office/powerpoint/2010/main" val="308847096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828800"/>
          </a:xfrm>
          <a:prstGeom prst="rect">
            <a:avLst/>
          </a:prstGeom>
          <a:solidFill>
            <a:srgbClr val="9ECE5E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828800"/>
            <a:ext cx="12192000" cy="1588"/>
          </a:xfrm>
          <a:prstGeom prst="line">
            <a:avLst/>
          </a:prstGeom>
          <a:noFill/>
          <a:ln w="38100" cap="flat">
            <a:solidFill>
              <a:srgbClr val="79288C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6" name="Picture 5" descr="fish-purp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63200" y="152400"/>
            <a:ext cx="1447800" cy="1447800"/>
          </a:xfrm>
          <a:prstGeom prst="rect">
            <a:avLst/>
          </a:prstGeom>
        </p:spPr>
      </p:pic>
      <p:pic>
        <p:nvPicPr>
          <p:cNvPr id="116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57301">
            <a:off x="640540" y="2429593"/>
            <a:ext cx="3960613" cy="19988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8"/>
          <p:cNvSpPr txBox="1"/>
          <p:nvPr/>
        </p:nvSpPr>
        <p:spPr>
          <a:xfrm>
            <a:off x="5029200" y="2133600"/>
            <a:ext cx="6553200" cy="44012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Value and recognize others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Be genuinely selfless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Be aware of who needs their day    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  made and how they like to have it  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  made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Selflessly delighting and valuing  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itchFamily="34" charset="0"/>
                <a:cs typeface="Calibri"/>
                <a:sym typeface="Calibri"/>
              </a:rPr>
              <a:t>    others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03A6E5-88F9-47AF-AE5F-93E5CB84246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AB9D02-C30D-47E9-A459-2E8A79A1E14B}"/>
              </a:ext>
            </a:extLst>
          </p:cNvPr>
          <p:cNvSpPr txBox="1"/>
          <p:nvPr/>
        </p:nvSpPr>
        <p:spPr>
          <a:xfrm>
            <a:off x="413657" y="352226"/>
            <a:ext cx="5270030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cs typeface="Calibri"/>
                <a:sym typeface="Calibri"/>
              </a:rPr>
              <a:t>An Example…</a:t>
            </a:r>
          </a:p>
        </p:txBody>
      </p:sp>
    </p:spTree>
    <p:extLst>
      <p:ext uri="{BB962C8B-B14F-4D97-AF65-F5344CB8AC3E}">
        <p14:creationId xmlns:p14="http://schemas.microsoft.com/office/powerpoint/2010/main" val="361723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54A9CB-6D3F-475C-990D-6997D9F2CA8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422022-0130-47DB-9E92-24F3C68880F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33400" y="2357438"/>
            <a:ext cx="11658600" cy="4351337"/>
          </a:xfrm>
        </p:spPr>
        <p:txBody>
          <a:bodyPr/>
          <a:lstStyle/>
          <a:p>
            <a:r>
              <a:rPr lang="en-US" sz="4000" dirty="0">
                <a:solidFill>
                  <a:srgbClr val="7A319F"/>
                </a:solidFill>
                <a:latin typeface="Arial Rounded MT Bold" panose="020F0704030504030204" pitchFamily="34" charset="0"/>
              </a:rPr>
              <a:t>  </a:t>
            </a:r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You have to </a:t>
            </a:r>
            <a:r>
              <a:rPr lang="en-US" sz="4000" dirty="0">
                <a:solidFill>
                  <a:srgbClr val="0070C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“Be There” </a:t>
            </a:r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for someone in order to </a:t>
            </a:r>
            <a:r>
              <a:rPr lang="en-US" sz="4000" dirty="0">
                <a:solidFill>
                  <a:srgbClr val="7030A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“Make Their Day”</a:t>
            </a:r>
          </a:p>
          <a:p>
            <a:endParaRPr lang="en-US" sz="4000" dirty="0">
              <a:solidFill>
                <a:srgbClr val="002060"/>
              </a:solidFill>
              <a:latin typeface="Arial Rounded MT Bold" panose="020F0704030504030204" pitchFamily="34" charset="0"/>
              <a:cs typeface="Calibri" panose="020F0502020204030204" pitchFamily="34" charset="0"/>
            </a:endParaRPr>
          </a:p>
          <a:p>
            <a:r>
              <a:rPr lang="en-US" sz="4000" dirty="0">
                <a:solidFill>
                  <a:srgbClr val="7A319F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  </a:t>
            </a:r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The Platinum Rule: Treat others how THEY want to be treated</a:t>
            </a:r>
          </a:p>
          <a:p>
            <a:pPr marL="457200" lvl="1" indent="0">
              <a:buNone/>
            </a:pPr>
            <a:r>
              <a:rPr lang="en-US" sz="4000" i="1" dirty="0">
                <a:solidFill>
                  <a:srgbClr val="FF66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It’s not about what might make YOUR day…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F8E9083-2BE9-4474-B088-21BDA2CF47B4}"/>
              </a:ext>
            </a:extLst>
          </p:cNvPr>
          <p:cNvSpPr txBox="1">
            <a:spLocks/>
          </p:cNvSpPr>
          <p:nvPr/>
        </p:nvSpPr>
        <p:spPr>
          <a:xfrm>
            <a:off x="609600" y="685800"/>
            <a:ext cx="9829800" cy="13255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Make Their Day &amp; Being There</a:t>
            </a:r>
          </a:p>
        </p:txBody>
      </p:sp>
    </p:spTree>
    <p:extLst>
      <p:ext uri="{BB962C8B-B14F-4D97-AF65-F5344CB8AC3E}">
        <p14:creationId xmlns:p14="http://schemas.microsoft.com/office/powerpoint/2010/main" val="33856488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828800"/>
            <a:ext cx="12192000" cy="1588"/>
          </a:xfrm>
          <a:prstGeom prst="line">
            <a:avLst/>
          </a:prstGeom>
          <a:noFill/>
          <a:ln w="38100" cap="flat">
            <a:solidFill>
              <a:srgbClr val="79288C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6" name="Picture 5" descr="fish-purp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63200" y="152400"/>
            <a:ext cx="1447800" cy="14478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E1FBC3-69E8-4213-AB38-C97EDAF247A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2B95C9-F547-42D6-AA19-036FCD980480}"/>
              </a:ext>
            </a:extLst>
          </p:cNvPr>
          <p:cNvSpPr txBox="1"/>
          <p:nvPr/>
        </p:nvSpPr>
        <p:spPr>
          <a:xfrm>
            <a:off x="2058416" y="2571286"/>
            <a:ext cx="8075168" cy="37856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1" u="none" strike="noStrike" kern="0" cap="none" spc="0" normalizeH="0" baseline="0" noProof="0" dirty="0">
                <a:ln>
                  <a:noFill/>
                </a:ln>
                <a:solidFill>
                  <a:srgbClr val="EE70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Calibri"/>
                <a:sym typeface="Calibri"/>
              </a:rPr>
              <a:t>What do you like to be recognized </a:t>
            </a:r>
            <a:r>
              <a:rPr kumimoji="0" lang="en-US" sz="8000" b="1" i="1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Calibri"/>
                <a:sym typeface="Calibri"/>
              </a:rPr>
              <a:t>FOR</a:t>
            </a:r>
            <a:r>
              <a:rPr kumimoji="0" lang="en-US" sz="8000" b="1" i="1" u="none" strike="noStrike" kern="0" cap="none" spc="0" normalizeH="0" baseline="0" noProof="0" dirty="0">
                <a:ln>
                  <a:noFill/>
                </a:ln>
                <a:solidFill>
                  <a:srgbClr val="EE70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Calibri"/>
                <a:sym typeface="Calibri"/>
              </a:rPr>
              <a:t>?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EE701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B87B85-A2C3-4944-A521-90584D3D0E6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" name="Activity:…">
            <a:extLst>
              <a:ext uri="{FF2B5EF4-FFF2-40B4-BE49-F238E27FC236}">
                <a16:creationId xmlns:a16="http://schemas.microsoft.com/office/drawing/2014/main" id="{12597475-65A4-432C-A304-31AC7D146411}"/>
              </a:ext>
            </a:extLst>
          </p:cNvPr>
          <p:cNvSpPr txBox="1"/>
          <p:nvPr/>
        </p:nvSpPr>
        <p:spPr>
          <a:xfrm>
            <a:off x="762000" y="609600"/>
            <a:ext cx="8547101" cy="1435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cap="all">
                <a:solidFill>
                  <a:srgbClr val="79288C"/>
                </a:solidFill>
              </a:defRPr>
            </a:pPr>
            <a:r>
              <a:rPr kumimoji="0" lang="en-US" sz="5400" b="1" i="0" u="none" strike="noStrike" kern="0" cap="all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Make their day</a:t>
            </a:r>
            <a:r>
              <a:rPr kumimoji="0" sz="5400" b="1" i="0" u="none" strike="noStrike" kern="0" cap="all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:</a:t>
            </a:r>
          </a:p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00"/>
            </a:pPr>
            <a:endParaRPr kumimoji="0" sz="4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2D3534-CC85-49F9-A459-6CFCD314BC98}"/>
              </a:ext>
            </a:extLst>
          </p:cNvPr>
          <p:cNvSpPr txBox="1"/>
          <p:nvPr/>
        </p:nvSpPr>
        <p:spPr>
          <a:xfrm>
            <a:off x="2325116" y="2514600"/>
            <a:ext cx="7541768" cy="2431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1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Calibri"/>
                <a:sym typeface="Calibri"/>
              </a:rPr>
              <a:t>HOW</a:t>
            </a:r>
            <a:r>
              <a:rPr kumimoji="0" lang="en-US" sz="8000" b="1" i="1" u="none" strike="noStrike" kern="0" cap="none" spc="0" normalizeH="0" baseline="0" noProof="0" dirty="0">
                <a:ln>
                  <a:noFill/>
                </a:ln>
                <a:solidFill>
                  <a:srgbClr val="EE70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Calibri"/>
                <a:sym typeface="Calibri"/>
              </a:rPr>
              <a:t> </a:t>
            </a: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EE70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Calibri"/>
                <a:sym typeface="Calibri"/>
              </a:rPr>
              <a:t>do you like to be recognized?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EE701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0506523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828800"/>
          </a:xfrm>
          <a:prstGeom prst="rect">
            <a:avLst/>
          </a:prstGeom>
          <a:solidFill>
            <a:srgbClr val="9ECE5E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828800"/>
            <a:ext cx="12192000" cy="1588"/>
          </a:xfrm>
          <a:prstGeom prst="line">
            <a:avLst/>
          </a:prstGeom>
          <a:noFill/>
          <a:ln w="38100" cap="flat">
            <a:solidFill>
              <a:srgbClr val="79288C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6" name="Picture 5" descr="fish-purp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63200" y="152400"/>
            <a:ext cx="1447800" cy="1447800"/>
          </a:xfrm>
          <a:prstGeom prst="rect">
            <a:avLst/>
          </a:prstGeom>
        </p:spPr>
      </p:pic>
      <p:pic>
        <p:nvPicPr>
          <p:cNvPr id="116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57301">
            <a:off x="716740" y="2279512"/>
            <a:ext cx="3960613" cy="19988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8"/>
          <p:cNvSpPr txBox="1"/>
          <p:nvPr/>
        </p:nvSpPr>
        <p:spPr>
          <a:xfrm>
            <a:off x="4590855" y="1993900"/>
            <a:ext cx="7220146" cy="46905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Highlight them in your social media posts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7A319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Random notes of Thanks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7A319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Show that you care about them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 at issues from their perspective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 on their team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Incorporate “We” Language into dialogue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1" i="0" u="none" strike="noStrike" kern="0" cap="none" spc="0" normalizeH="0" baseline="0" noProof="0" dirty="0">
              <a:ln>
                <a:noFill/>
              </a:ln>
              <a:solidFill>
                <a:srgbClr val="7A319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Defeat the problem not the person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7A319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03A6E5-88F9-47AF-AE5F-93E5CB84246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021018" y="6369636"/>
            <a:ext cx="332782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FCFF400D-2694-4633-AFBD-02B622C1416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72309" y="4436037"/>
            <a:ext cx="2248425" cy="22340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F092D70-5C27-323F-D322-6EC122CBB0D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hangingPunct="1"/>
            <a:r>
              <a:rPr lang="en-US" sz="6000" b="1" dirty="0">
                <a:solidFill>
                  <a:srgbClr val="7030A0"/>
                </a:solidFill>
              </a:rPr>
              <a:t>Make Their Day Ideas</a:t>
            </a:r>
          </a:p>
        </p:txBody>
      </p:sp>
    </p:spTree>
    <p:extLst>
      <p:ext uri="{BB962C8B-B14F-4D97-AF65-F5344CB8AC3E}">
        <p14:creationId xmlns:p14="http://schemas.microsoft.com/office/powerpoint/2010/main" val="214756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844635-C3E5-2F5D-BAEA-2F62193BB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7030A0"/>
                </a:solidFill>
              </a:rPr>
              <a:t>Reflection…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3E4BBC-FB5E-19CB-D285-85063A2D4F4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49BF6D-E0A6-2D5D-B801-EB7FFB2DE37D}"/>
              </a:ext>
            </a:extLst>
          </p:cNvPr>
          <p:cNvSpPr txBox="1"/>
          <p:nvPr/>
        </p:nvSpPr>
        <p:spPr>
          <a:xfrm>
            <a:off x="1676400" y="3276600"/>
            <a:ext cx="7945752" cy="1754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Calibri"/>
                <a:sym typeface="Calibri"/>
              </a:rPr>
              <a:t>Think about how you might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Calibri"/>
                <a:sym typeface="Calibri"/>
              </a:rPr>
              <a:t>“Make Their Day”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Calibri"/>
                <a:sym typeface="Calibri"/>
              </a:rPr>
              <a:t>For your Customers and others…</a:t>
            </a:r>
          </a:p>
        </p:txBody>
      </p:sp>
    </p:spTree>
    <p:extLst>
      <p:ext uri="{BB962C8B-B14F-4D97-AF65-F5344CB8AC3E}">
        <p14:creationId xmlns:p14="http://schemas.microsoft.com/office/powerpoint/2010/main" val="202279383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PT 031" descr="PPT 031"/>
          <p:cNvPicPr>
            <a:picLocks noChangeAspect="1"/>
          </p:cNvPicPr>
          <p:nvPr/>
        </p:nvPicPr>
        <p:blipFill>
          <a:blip r:embed="rId3" cstate="print"/>
          <a:srcRect l="17500" t="23333" r="15832" b="26666"/>
          <a:stretch>
            <a:fillRect/>
          </a:stretch>
        </p:blipFill>
        <p:spPr>
          <a:xfrm>
            <a:off x="4191000" y="2895600"/>
            <a:ext cx="3657600" cy="2057400"/>
          </a:xfrm>
          <a:prstGeom prst="rect">
            <a:avLst/>
          </a:prstGeom>
          <a:solidFill>
            <a:srgbClr val="9ECE5E"/>
          </a:solidFill>
          <a:ln w="12700">
            <a:miter lim="400000"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62CA13-AAD1-4932-A90C-8F46299B4DC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:…"/>
          <p:cNvSpPr txBox="1"/>
          <p:nvPr/>
        </p:nvSpPr>
        <p:spPr>
          <a:xfrm>
            <a:off x="685800" y="914400"/>
            <a:ext cx="8547101" cy="1435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cap="all">
                <a:solidFill>
                  <a:srgbClr val="79288C"/>
                </a:solidFill>
              </a:defRPr>
            </a:pPr>
            <a:r>
              <a:rPr kumimoji="0" lang="en-US" sz="5400" b="1" i="0" u="none" strike="noStrike" kern="0" cap="all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play</a:t>
            </a:r>
            <a:r>
              <a:rPr kumimoji="0" sz="5400" b="1" i="0" u="none" strike="noStrike" kern="0" cap="all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:</a:t>
            </a:r>
          </a:p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00"/>
            </a:pPr>
            <a:endParaRPr kumimoji="0" sz="4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53000" y="2209800"/>
            <a:ext cx="6096000" cy="3693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Play is a state of mind that you can apply to any task. </a:t>
            </a:r>
            <a:r>
              <a:rPr kumimoji="0" lang="en-US" sz="36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It’s the spirit that fuels creativity,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as in “Let’s Play with that idea!” You do your best work when you are having fun doing it. 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667000"/>
            <a:ext cx="3640536" cy="273394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AC19C4-1952-4692-BE6B-97C4C043387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/>
        </p:nvSpPr>
        <p:spPr>
          <a:xfrm>
            <a:off x="-38136" y="6604049"/>
            <a:ext cx="6036450" cy="1"/>
          </a:xfrm>
          <a:prstGeom prst="line">
            <a:avLst/>
          </a:prstGeom>
          <a:ln w="12700">
            <a:solidFill>
              <a:srgbClr val="D6D6D6"/>
            </a:solidFill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" name="Line"/>
          <p:cNvSpPr/>
          <p:nvPr/>
        </p:nvSpPr>
        <p:spPr>
          <a:xfrm>
            <a:off x="11810914" y="6604049"/>
            <a:ext cx="395732" cy="1"/>
          </a:xfrm>
          <a:prstGeom prst="line">
            <a:avLst/>
          </a:prstGeom>
          <a:ln w="12700">
            <a:solidFill>
              <a:srgbClr val="D6D6D6"/>
            </a:solidFill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681602" y="6258558"/>
            <a:ext cx="258624" cy="269241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95489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7030A0"/>
                </a:solidFill>
              </a:rPr>
              <a:t>Play Encourages Creativity Through;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99172" y="2117374"/>
            <a:ext cx="6553200" cy="41703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anose="020B0502040204020203" pitchFamily="34" charset="0"/>
                <a:cs typeface="Calibri"/>
                <a:sym typeface="Calibri"/>
              </a:rPr>
              <a:t>  Curiosity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anose="020B0502040204020203" pitchFamily="34" charset="0"/>
                <a:cs typeface="Calibri"/>
                <a:sym typeface="Calibri"/>
              </a:rPr>
              <a:t>  Freedom to innovate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anose="020B0502040204020203" pitchFamily="34" charset="0"/>
                <a:cs typeface="Calibri"/>
                <a:sym typeface="Calibri"/>
              </a:rPr>
              <a:t>  Freedom to be you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anose="020B0502040204020203" pitchFamily="34" charset="0"/>
                <a:cs typeface="Calibri"/>
                <a:sym typeface="Calibri"/>
              </a:rPr>
              <a:t>  Trust and Playing Field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66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7A319F"/>
                </a:solidFill>
                <a:effectLst/>
                <a:uLnTx/>
                <a:uFillTx/>
                <a:latin typeface="Bahnschrift Condensed" panose="020B0502040204020203" pitchFamily="34" charset="0"/>
                <a:cs typeface="Calibri"/>
                <a:sym typeface="Calibri"/>
              </a:rPr>
              <a:t>  Environment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90290-6BF3-F6C5-A848-B304374BB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1B396-B1F0-3197-48BD-FCC27C8FC99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040A1A-6704-D6B7-16AA-9DF14D79CFB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39750" y="2055813"/>
            <a:ext cx="11652250" cy="464978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600" dirty="0"/>
              <a:t>FiSH! principles can help with:</a:t>
            </a:r>
          </a:p>
          <a:p>
            <a:r>
              <a:rPr lang="en-US" sz="3600" dirty="0"/>
              <a:t>Retention and Morale – keeping employees engaged in difficult roles</a:t>
            </a:r>
          </a:p>
          <a:p>
            <a:r>
              <a:rPr lang="en-US" sz="3600" dirty="0"/>
              <a:t>Cross-Department Communication – reducing silos between finance and operations</a:t>
            </a:r>
          </a:p>
          <a:p>
            <a:r>
              <a:rPr lang="en-US" sz="3600" dirty="0"/>
              <a:t>Culture-Building – strengthening shared values across dispersed teams</a:t>
            </a:r>
          </a:p>
          <a:p>
            <a:r>
              <a:rPr lang="en-US" sz="3600" dirty="0"/>
              <a:t>Case Question: What would “Be There” look like in your department?</a:t>
            </a:r>
            <a:endParaRPr lang="en-US" sz="3600" dirty="0">
              <a:latin typeface="Arial Rounded MT Bold" panose="020F07040305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C8315C-045F-D1A5-17B6-FBB30D4EF16C}"/>
              </a:ext>
            </a:extLst>
          </p:cNvPr>
          <p:cNvSpPr txBox="1">
            <a:spLocks/>
          </p:cNvSpPr>
          <p:nvPr/>
        </p:nvSpPr>
        <p:spPr>
          <a:xfrm>
            <a:off x="762000" y="533400"/>
            <a:ext cx="106680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 fontScale="92500"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hangingPunct="1"/>
            <a:r>
              <a:rPr lang="en-US" b="1" dirty="0">
                <a:solidFill>
                  <a:srgbClr val="79288C"/>
                </a:solidFill>
              </a:rPr>
              <a:t>Applying FiSH! in Transit &amp; Finance</a:t>
            </a:r>
          </a:p>
        </p:txBody>
      </p:sp>
    </p:spTree>
    <p:extLst>
      <p:ext uri="{BB962C8B-B14F-4D97-AF65-F5344CB8AC3E}">
        <p14:creationId xmlns:p14="http://schemas.microsoft.com/office/powerpoint/2010/main" val="10652396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B8CBF-EE95-C123-935B-5BE4B0492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EBE9B-5230-3C42-FCDE-6EFDFBB691F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A57396-97D9-6BC5-E54F-CA753AE7911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39750" y="2055813"/>
            <a:ext cx="11652250" cy="4649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“Which FiSH! principle does your team need the most right now — and why?”</a:t>
            </a:r>
          </a:p>
          <a:p>
            <a:r>
              <a:rPr lang="en-US" sz="3600" dirty="0"/>
              <a:t>Discuss in small groups</a:t>
            </a:r>
          </a:p>
          <a:p>
            <a:r>
              <a:rPr lang="en-US" sz="3600" dirty="0"/>
              <a:t>Be ready to share 1–2 real examples of “Make Their Day” or “Choose Your Attitude” in finance teams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4B269D1-2823-C919-6171-205A7BC79DDA}"/>
              </a:ext>
            </a:extLst>
          </p:cNvPr>
          <p:cNvSpPr txBox="1">
            <a:spLocks/>
          </p:cNvSpPr>
          <p:nvPr/>
        </p:nvSpPr>
        <p:spPr>
          <a:xfrm>
            <a:off x="762000" y="533400"/>
            <a:ext cx="106680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hangingPunct="1"/>
            <a:r>
              <a:rPr lang="en-US" b="1" dirty="0">
                <a:solidFill>
                  <a:srgbClr val="79288C"/>
                </a:solidFill>
              </a:rPr>
              <a:t>Guided Exercise</a:t>
            </a:r>
          </a:p>
        </p:txBody>
      </p:sp>
    </p:spTree>
    <p:extLst>
      <p:ext uri="{BB962C8B-B14F-4D97-AF65-F5344CB8AC3E}">
        <p14:creationId xmlns:p14="http://schemas.microsoft.com/office/powerpoint/2010/main" val="17358380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.png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2209800"/>
            <a:ext cx="10972800" cy="1466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image.png" descr="image.png"/>
          <p:cNvPicPr>
            <a:picLocks noChangeAspect="1"/>
          </p:cNvPicPr>
          <p:nvPr/>
        </p:nvPicPr>
        <p:blipFill>
          <a:blip r:embed="rId4" cstate="print"/>
          <a:srcRect l="2990" r="2989"/>
          <a:stretch>
            <a:fillRect/>
          </a:stretch>
        </p:blipFill>
        <p:spPr>
          <a:xfrm>
            <a:off x="489647" y="3487318"/>
            <a:ext cx="11582400" cy="128587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CC4A31-287E-4562-BFBD-EF6CB681DD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FF20A5-A590-4277-9200-189F13290465}"/>
              </a:ext>
            </a:extLst>
          </p:cNvPr>
          <p:cNvSpPr txBox="1"/>
          <p:nvPr/>
        </p:nvSpPr>
        <p:spPr>
          <a:xfrm>
            <a:off x="399063" y="1046112"/>
            <a:ext cx="11239364" cy="646329"/>
          </a:xfrm>
          <a:prstGeom prst="rect">
            <a:avLst/>
          </a:prstGeom>
          <a:solidFill>
            <a:srgbClr val="7030A0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548E5D-47F0-46B8-9CD2-7B17F3A274C0}"/>
              </a:ext>
            </a:extLst>
          </p:cNvPr>
          <p:cNvSpPr txBox="1"/>
          <p:nvPr/>
        </p:nvSpPr>
        <p:spPr>
          <a:xfrm>
            <a:off x="642104" y="5215476"/>
            <a:ext cx="7727434" cy="1323437"/>
          </a:xfrm>
          <a:prstGeom prst="rect">
            <a:avLst/>
          </a:prstGeom>
          <a:solidFill>
            <a:srgbClr val="7030A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R="0" lvl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Take your Commitment Statement, 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	crumble it into a ball….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 animBg="1" advAuto="0"/>
      <p:bldP spid="176" grpId="0" animBg="1" advAuto="0"/>
      <p:bldP spid="3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B1F41B-420D-4EC6-94D2-E8D101ECA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2196" y="2187575"/>
            <a:ext cx="10515600" cy="4351338"/>
          </a:xfrm>
        </p:spPr>
        <p:txBody>
          <a:bodyPr/>
          <a:lstStyle/>
          <a:p>
            <a:r>
              <a:rPr lang="en-US" sz="4000" b="1" dirty="0">
                <a:solidFill>
                  <a:srgbClr val="81C1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Now that it’s over....</a:t>
            </a:r>
          </a:p>
          <a:p>
            <a:endParaRPr lang="en-US" sz="1600" b="1" dirty="0">
              <a:solidFill>
                <a:srgbClr val="FF6600"/>
              </a:solidFill>
              <a:latin typeface="Arial Rounded MT Bold" panose="020F0704030504030204" pitchFamily="34" charset="0"/>
            </a:endParaRPr>
          </a:p>
          <a:p>
            <a:r>
              <a:rPr lang="en-US" sz="4000" b="1" dirty="0">
                <a:solidFill>
                  <a:srgbClr val="FF6600"/>
                </a:solidFill>
                <a:latin typeface="Arial Rounded MT Bold" panose="020F0704030504030204" pitchFamily="34" charset="0"/>
              </a:rPr>
              <a:t>Pick up the nearest commitment “Snowball” and read it.</a:t>
            </a:r>
          </a:p>
          <a:p>
            <a:endParaRPr lang="en-US" sz="1600" b="1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r>
              <a:rPr lang="en-US" sz="4000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What did you just learn about someone else in the group?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852770-41C5-454B-B951-EF889DF01AB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089562-A3EE-4B60-BC69-133C35FBACE7}"/>
              </a:ext>
            </a:extLst>
          </p:cNvPr>
          <p:cNvSpPr txBox="1"/>
          <p:nvPr/>
        </p:nvSpPr>
        <p:spPr>
          <a:xfrm>
            <a:off x="1066800" y="524956"/>
            <a:ext cx="8839200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cs typeface="Calibri"/>
                <a:sym typeface="Calibri"/>
              </a:rPr>
              <a:t>SNOWBALL   FIGHT!  </a:t>
            </a:r>
          </a:p>
        </p:txBody>
      </p:sp>
    </p:spTree>
    <p:extLst>
      <p:ext uri="{BB962C8B-B14F-4D97-AF65-F5344CB8AC3E}">
        <p14:creationId xmlns:p14="http://schemas.microsoft.com/office/powerpoint/2010/main" val="1621463935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1828800"/>
            <a:ext cx="12192000" cy="1588"/>
          </a:xfrm>
          <a:prstGeom prst="line">
            <a:avLst/>
          </a:prstGeom>
          <a:noFill/>
          <a:ln w="38100" cap="flat">
            <a:solidFill>
              <a:srgbClr val="79288C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Shape 116"/>
          <p:cNvSpPr txBox="1"/>
          <p:nvPr/>
        </p:nvSpPr>
        <p:spPr>
          <a:xfrm>
            <a:off x="395189" y="457200"/>
            <a:ext cx="10044211" cy="1015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7" tIns="91437" rIns="91437" bIns="91437">
            <a:spAutoFit/>
          </a:bodyPr>
          <a:lstStyle>
            <a:lvl1pPr algn="ctr">
              <a:defRPr sz="5000">
                <a:solidFill>
                  <a:srgbClr val="79288C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400" b="1" i="0" u="none" strike="noStrike" kern="0" cap="none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The FISH! Philosophy Practices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94689A4-C609-4A20-A4F0-2255FDF88CEA}"/>
              </a:ext>
            </a:extLst>
          </p:cNvPr>
          <p:cNvGrpSpPr/>
          <p:nvPr/>
        </p:nvGrpSpPr>
        <p:grpSpPr>
          <a:xfrm>
            <a:off x="3730102" y="2266816"/>
            <a:ext cx="2572926" cy="3413125"/>
            <a:chOff x="381000" y="2362200"/>
            <a:chExt cx="2572926" cy="3413125"/>
          </a:xfrm>
        </p:grpSpPr>
        <p:pic>
          <p:nvPicPr>
            <p:cNvPr id="14" name="Image" descr="Image"/>
            <p:cNvPicPr>
              <a:picLocks noChangeAspect="1"/>
            </p:cNvPicPr>
            <p:nvPr/>
          </p:nvPicPr>
          <p:blipFill>
            <a:blip r:embed="rId3" cstate="print"/>
            <a:srcRect l="8662" r="4092" b="34709"/>
            <a:stretch>
              <a:fillRect/>
            </a:stretch>
          </p:blipFill>
          <p:spPr>
            <a:xfrm>
              <a:off x="381000" y="2362200"/>
              <a:ext cx="2572926" cy="242804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" name="PPT 029" descr="PPT 029"/>
            <p:cNvPicPr>
              <a:picLocks noChangeAspect="1"/>
            </p:cNvPicPr>
            <p:nvPr/>
          </p:nvPicPr>
          <p:blipFill>
            <a:blip r:embed="rId4" cstate="print"/>
            <a:srcRect l="14999" t="31111" r="13333" b="32221"/>
            <a:stretch>
              <a:fillRect/>
            </a:stretch>
          </p:blipFill>
          <p:spPr>
            <a:xfrm>
              <a:off x="533400" y="4953000"/>
              <a:ext cx="2142942" cy="822325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EE2F122-9268-41F0-AD59-B3242DA8B101}"/>
              </a:ext>
            </a:extLst>
          </p:cNvPr>
          <p:cNvGrpSpPr/>
          <p:nvPr/>
        </p:nvGrpSpPr>
        <p:grpSpPr>
          <a:xfrm>
            <a:off x="9331873" y="2250941"/>
            <a:ext cx="2860127" cy="3434077"/>
            <a:chOff x="3048000" y="2362200"/>
            <a:chExt cx="2860127" cy="3434077"/>
          </a:xfrm>
        </p:grpSpPr>
        <p:grpSp>
          <p:nvGrpSpPr>
            <p:cNvPr id="2" name="Group 19"/>
            <p:cNvGrpSpPr/>
            <p:nvPr/>
          </p:nvGrpSpPr>
          <p:grpSpPr>
            <a:xfrm>
              <a:off x="3048000" y="2362200"/>
              <a:ext cx="2860127" cy="3434077"/>
              <a:chOff x="6324600" y="2362200"/>
              <a:chExt cx="2860127" cy="3434077"/>
            </a:xfrm>
          </p:grpSpPr>
          <p:sp>
            <p:nvSpPr>
              <p:cNvPr id="13" name="Shape 139"/>
              <p:cNvSpPr txBox="1"/>
              <p:nvPr/>
            </p:nvSpPr>
            <p:spPr>
              <a:xfrm>
                <a:off x="6629400" y="4876800"/>
                <a:ext cx="2393722" cy="9194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lIns="91437" tIns="91437" rIns="91437" bIns="91437">
                <a:spAutoFit/>
              </a:bodyPr>
              <a:lstStyle>
                <a:lvl1pPr algn="ctr">
                  <a:defRPr sz="4700" b="1">
                    <a:solidFill>
                      <a:srgbClr val="79288C"/>
                    </a:solidFill>
                  </a:defRPr>
                </a:lvl1pPr>
              </a:lstStyle>
              <a:p>
                <a:pPr marL="0" marR="0" lvl="0" indent="0" algn="ctr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4700" b="1" i="0" u="none" strike="noStrike" kern="0" cap="none" spc="0" normalizeH="0" baseline="0" noProof="0" dirty="0">
                  <a:ln>
                    <a:noFill/>
                  </a:ln>
                  <a:solidFill>
                    <a:srgbClr val="79288C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pic>
            <p:nvPicPr>
              <p:cNvPr id="15" name="Image" descr="Image"/>
              <p:cNvPicPr>
                <a:picLocks noChangeAspect="1"/>
              </p:cNvPicPr>
              <p:nvPr/>
            </p:nvPicPr>
            <p:blipFill>
              <a:blip r:embed="rId5" cstate="print"/>
              <a:srcRect b="30279"/>
              <a:stretch>
                <a:fillRect/>
              </a:stretch>
            </p:blipFill>
            <p:spPr>
              <a:xfrm>
                <a:off x="6324600" y="2362200"/>
                <a:ext cx="2860127" cy="2514600"/>
              </a:xfrm>
              <a:prstGeom prst="rect">
                <a:avLst/>
              </a:prstGeom>
              <a:ln w="12700">
                <a:miter lim="400000"/>
              </a:ln>
            </p:spPr>
          </p:pic>
        </p:grpSp>
        <p:pic>
          <p:nvPicPr>
            <p:cNvPr id="23" name="PPT 031" descr="PPT 031"/>
            <p:cNvPicPr>
              <a:picLocks noChangeAspect="1"/>
            </p:cNvPicPr>
            <p:nvPr/>
          </p:nvPicPr>
          <p:blipFill>
            <a:blip r:embed="rId6" cstate="print"/>
            <a:srcRect l="17500" t="23333" r="15832" b="26666"/>
            <a:stretch>
              <a:fillRect/>
            </a:stretch>
          </p:blipFill>
          <p:spPr>
            <a:xfrm>
              <a:off x="3733800" y="4876800"/>
              <a:ext cx="1625600" cy="914400"/>
            </a:xfrm>
            <a:prstGeom prst="rect">
              <a:avLst/>
            </a:prstGeom>
            <a:solidFill>
              <a:srgbClr val="9ECE5E"/>
            </a:solidFill>
            <a:ln w="12700">
              <a:miter lim="400000"/>
            </a:ln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9F88D6-DA29-4013-9242-BB3F8D5751D9}"/>
              </a:ext>
            </a:extLst>
          </p:cNvPr>
          <p:cNvGrpSpPr/>
          <p:nvPr/>
        </p:nvGrpSpPr>
        <p:grpSpPr>
          <a:xfrm>
            <a:off x="6693238" y="2272592"/>
            <a:ext cx="2384421" cy="3700829"/>
            <a:chOff x="6477000" y="2362200"/>
            <a:chExt cx="2384421" cy="3700829"/>
          </a:xfrm>
        </p:grpSpPr>
        <p:pic>
          <p:nvPicPr>
            <p:cNvPr id="17" name="Image" descr="Image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77000" y="2362200"/>
              <a:ext cx="2248425" cy="223405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" name="image.png" descr="image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15625" y="4748653"/>
              <a:ext cx="2345796" cy="1314376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90AA114-8CB9-433B-BE63-4F5564800A14}"/>
              </a:ext>
            </a:extLst>
          </p:cNvPr>
          <p:cNvGrpSpPr/>
          <p:nvPr/>
        </p:nvGrpSpPr>
        <p:grpSpPr>
          <a:xfrm>
            <a:off x="519500" y="2166527"/>
            <a:ext cx="2590800" cy="3759857"/>
            <a:chOff x="9372600" y="2362200"/>
            <a:chExt cx="2590800" cy="3759857"/>
          </a:xfrm>
        </p:grpSpPr>
        <p:pic>
          <p:nvPicPr>
            <p:cNvPr id="16" name="Image" descr="Image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48800" y="2362200"/>
              <a:ext cx="2195866" cy="218183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" name="image.png" descr="image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72600" y="4769255"/>
              <a:ext cx="2590800" cy="1352802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5D69781-8F27-4D6C-A9E5-A59AC11C25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6FD852-EC25-45C0-A591-429A33840B60}"/>
              </a:ext>
            </a:extLst>
          </p:cNvPr>
          <p:cNvSpPr txBox="1"/>
          <p:nvPr/>
        </p:nvSpPr>
        <p:spPr>
          <a:xfrm>
            <a:off x="2284546" y="6016080"/>
            <a:ext cx="6265496" cy="769439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Arial Rounded MT Bold" panose="020F0704030504030204" pitchFamily="34" charset="0"/>
                <a:cs typeface="Calibri"/>
                <a:sym typeface="Calibri"/>
              </a:rPr>
              <a:t>One word reflection….</a:t>
            </a:r>
          </a:p>
        </p:txBody>
      </p:sp>
    </p:spTree>
    <p:extLst>
      <p:ext uri="{BB962C8B-B14F-4D97-AF65-F5344CB8AC3E}">
        <p14:creationId xmlns:p14="http://schemas.microsoft.com/office/powerpoint/2010/main" val="36212971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1828800"/>
            <a:ext cx="12192000" cy="1588"/>
          </a:xfrm>
          <a:prstGeom prst="line">
            <a:avLst/>
          </a:prstGeom>
          <a:noFill/>
          <a:ln w="38100" cap="flat">
            <a:solidFill>
              <a:srgbClr val="79288C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Shape 116"/>
          <p:cNvSpPr txBox="1"/>
          <p:nvPr/>
        </p:nvSpPr>
        <p:spPr>
          <a:xfrm>
            <a:off x="395189" y="457200"/>
            <a:ext cx="10044211" cy="1015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7" tIns="91437" rIns="91437" bIns="91437">
            <a:spAutoFit/>
          </a:bodyPr>
          <a:lstStyle>
            <a:lvl1pPr algn="ctr">
              <a:defRPr sz="5000">
                <a:solidFill>
                  <a:srgbClr val="79288C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400" b="1" i="0" u="none" strike="noStrike" kern="0" cap="none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The FISH! Philosophy Practices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94689A4-C609-4A20-A4F0-2255FDF88CEA}"/>
              </a:ext>
            </a:extLst>
          </p:cNvPr>
          <p:cNvGrpSpPr/>
          <p:nvPr/>
        </p:nvGrpSpPr>
        <p:grpSpPr>
          <a:xfrm>
            <a:off x="3730102" y="2266816"/>
            <a:ext cx="2572926" cy="3413125"/>
            <a:chOff x="381000" y="2362200"/>
            <a:chExt cx="2572926" cy="3413125"/>
          </a:xfrm>
        </p:grpSpPr>
        <p:pic>
          <p:nvPicPr>
            <p:cNvPr id="14" name="Image" descr="Image"/>
            <p:cNvPicPr>
              <a:picLocks noChangeAspect="1"/>
            </p:cNvPicPr>
            <p:nvPr/>
          </p:nvPicPr>
          <p:blipFill>
            <a:blip r:embed="rId3" cstate="print"/>
            <a:srcRect l="8662" r="4092" b="34709"/>
            <a:stretch>
              <a:fillRect/>
            </a:stretch>
          </p:blipFill>
          <p:spPr>
            <a:xfrm>
              <a:off x="381000" y="2362200"/>
              <a:ext cx="2572926" cy="242804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" name="PPT 029" descr="PPT 029"/>
            <p:cNvPicPr>
              <a:picLocks noChangeAspect="1"/>
            </p:cNvPicPr>
            <p:nvPr/>
          </p:nvPicPr>
          <p:blipFill>
            <a:blip r:embed="rId4" cstate="print"/>
            <a:srcRect l="14999" t="31111" r="13333" b="32221"/>
            <a:stretch>
              <a:fillRect/>
            </a:stretch>
          </p:blipFill>
          <p:spPr>
            <a:xfrm>
              <a:off x="533400" y="4953000"/>
              <a:ext cx="2142942" cy="822325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EE2F122-9268-41F0-AD59-B3242DA8B101}"/>
              </a:ext>
            </a:extLst>
          </p:cNvPr>
          <p:cNvGrpSpPr/>
          <p:nvPr/>
        </p:nvGrpSpPr>
        <p:grpSpPr>
          <a:xfrm>
            <a:off x="9331873" y="2250941"/>
            <a:ext cx="2860127" cy="3434077"/>
            <a:chOff x="3048000" y="2362200"/>
            <a:chExt cx="2860127" cy="3434077"/>
          </a:xfrm>
        </p:grpSpPr>
        <p:grpSp>
          <p:nvGrpSpPr>
            <p:cNvPr id="2" name="Group 19"/>
            <p:cNvGrpSpPr/>
            <p:nvPr/>
          </p:nvGrpSpPr>
          <p:grpSpPr>
            <a:xfrm>
              <a:off x="3048000" y="2362200"/>
              <a:ext cx="2860127" cy="3434077"/>
              <a:chOff x="6324600" y="2362200"/>
              <a:chExt cx="2860127" cy="3434077"/>
            </a:xfrm>
          </p:grpSpPr>
          <p:sp>
            <p:nvSpPr>
              <p:cNvPr id="13" name="Shape 139"/>
              <p:cNvSpPr txBox="1"/>
              <p:nvPr/>
            </p:nvSpPr>
            <p:spPr>
              <a:xfrm>
                <a:off x="6629400" y="4876800"/>
                <a:ext cx="2393722" cy="9194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lIns="91437" tIns="91437" rIns="91437" bIns="91437">
                <a:spAutoFit/>
              </a:bodyPr>
              <a:lstStyle>
                <a:lvl1pPr algn="ctr">
                  <a:defRPr sz="4700" b="1">
                    <a:solidFill>
                      <a:srgbClr val="79288C"/>
                    </a:solidFill>
                  </a:defRPr>
                </a:lvl1pPr>
              </a:lstStyle>
              <a:p>
                <a:pPr marL="0" marR="0" lvl="0" indent="0" algn="ctr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4700" b="1" i="0" u="none" strike="noStrike" kern="0" cap="none" spc="0" normalizeH="0" baseline="0" noProof="0" dirty="0">
                  <a:ln>
                    <a:noFill/>
                  </a:ln>
                  <a:solidFill>
                    <a:srgbClr val="79288C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pic>
            <p:nvPicPr>
              <p:cNvPr id="15" name="Image" descr="Image"/>
              <p:cNvPicPr>
                <a:picLocks noChangeAspect="1"/>
              </p:cNvPicPr>
              <p:nvPr/>
            </p:nvPicPr>
            <p:blipFill>
              <a:blip r:embed="rId5" cstate="print"/>
              <a:srcRect b="30279"/>
              <a:stretch>
                <a:fillRect/>
              </a:stretch>
            </p:blipFill>
            <p:spPr>
              <a:xfrm>
                <a:off x="6324600" y="2362200"/>
                <a:ext cx="2860127" cy="2514600"/>
              </a:xfrm>
              <a:prstGeom prst="rect">
                <a:avLst/>
              </a:prstGeom>
              <a:ln w="12700">
                <a:miter lim="400000"/>
              </a:ln>
            </p:spPr>
          </p:pic>
        </p:grpSp>
        <p:pic>
          <p:nvPicPr>
            <p:cNvPr id="23" name="PPT 031" descr="PPT 031"/>
            <p:cNvPicPr>
              <a:picLocks noChangeAspect="1"/>
            </p:cNvPicPr>
            <p:nvPr/>
          </p:nvPicPr>
          <p:blipFill>
            <a:blip r:embed="rId6" cstate="print"/>
            <a:srcRect l="17500" t="23333" r="15832" b="26666"/>
            <a:stretch>
              <a:fillRect/>
            </a:stretch>
          </p:blipFill>
          <p:spPr>
            <a:xfrm>
              <a:off x="3733800" y="4876800"/>
              <a:ext cx="1625600" cy="914400"/>
            </a:xfrm>
            <a:prstGeom prst="rect">
              <a:avLst/>
            </a:prstGeom>
            <a:solidFill>
              <a:srgbClr val="9ECE5E"/>
            </a:solidFill>
            <a:ln w="12700">
              <a:miter lim="400000"/>
            </a:ln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9F88D6-DA29-4013-9242-BB3F8D5751D9}"/>
              </a:ext>
            </a:extLst>
          </p:cNvPr>
          <p:cNvGrpSpPr/>
          <p:nvPr/>
        </p:nvGrpSpPr>
        <p:grpSpPr>
          <a:xfrm>
            <a:off x="6693238" y="2272592"/>
            <a:ext cx="2384421" cy="3700829"/>
            <a:chOff x="6477000" y="2362200"/>
            <a:chExt cx="2384421" cy="3700829"/>
          </a:xfrm>
        </p:grpSpPr>
        <p:pic>
          <p:nvPicPr>
            <p:cNvPr id="17" name="Image" descr="Image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77000" y="2362200"/>
              <a:ext cx="2248425" cy="223405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" name="image.png" descr="image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15625" y="4748653"/>
              <a:ext cx="2345796" cy="1314376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90AA114-8CB9-433B-BE63-4F5564800A14}"/>
              </a:ext>
            </a:extLst>
          </p:cNvPr>
          <p:cNvGrpSpPr/>
          <p:nvPr/>
        </p:nvGrpSpPr>
        <p:grpSpPr>
          <a:xfrm>
            <a:off x="519500" y="2166527"/>
            <a:ext cx="2590800" cy="3759857"/>
            <a:chOff x="9372600" y="2362200"/>
            <a:chExt cx="2590800" cy="3759857"/>
          </a:xfrm>
        </p:grpSpPr>
        <p:pic>
          <p:nvPicPr>
            <p:cNvPr id="16" name="Image" descr="Image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48800" y="2362200"/>
              <a:ext cx="2195866" cy="218183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" name="image.png" descr="image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72600" y="4769255"/>
              <a:ext cx="2590800" cy="1352802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5D69781-8F27-4D6C-A9E5-A59AC11C25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6FD852-EC25-45C0-A591-429A33840B60}"/>
              </a:ext>
            </a:extLst>
          </p:cNvPr>
          <p:cNvSpPr txBox="1"/>
          <p:nvPr/>
        </p:nvSpPr>
        <p:spPr>
          <a:xfrm>
            <a:off x="395189" y="6016080"/>
            <a:ext cx="10625829" cy="646329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9288C"/>
                </a:solidFill>
                <a:effectLst/>
                <a:uLnTx/>
                <a:uFillTx/>
                <a:latin typeface="Arial Rounded MT Bold" panose="020F0704030504030204" pitchFamily="34" charset="0"/>
                <a:cs typeface="Calibri"/>
                <a:sym typeface="Calibri"/>
              </a:rPr>
              <a:t>THANK YOU! Rebecca.bandbhr@gmail.com</a:t>
            </a:r>
          </a:p>
        </p:txBody>
      </p:sp>
    </p:spTree>
    <p:extLst>
      <p:ext uri="{BB962C8B-B14F-4D97-AF65-F5344CB8AC3E}">
        <p14:creationId xmlns:p14="http://schemas.microsoft.com/office/powerpoint/2010/main" val="23750117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rgbClr val="FFFFFF"/>
        </a:solidFill>
        <a:solidFill>
          <a:srgbClr val="FFFFFF"/>
        </a:solidFill>
        <a:solidFill>
          <a:srgbClr val="FFFFFF"/>
        </a:solidFill>
      </a:fillStyleLst>
      <a:lnStyleLst>
        <a:ln>
          <a:solidFill>
            <a:srgbClr val="000000"/>
          </a:solidFill>
        </a:ln>
        <a:ln>
          <a:solidFill>
            <a:srgbClr val="000000"/>
          </a:solidFill>
        </a:ln>
        <a:ln>
          <a:solidFill>
            <a:srgbClr val="000000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rgbClr val="FFFFFF"/>
        </a:solidFill>
        <a:solidFill>
          <a:srgbClr val="FFFFFF"/>
        </a:solidFill>
        <a:solidFill>
          <a:srgbClr val="FFFFFF"/>
        </a:soli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ebsite Onl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defRPr sz="4000" b="1" kern="0" dirty="0" smtClean="0">
            <a:solidFill>
              <a:srgbClr val="70A7B7"/>
            </a:solidFill>
            <a:latin typeface="Gill Sans MT" panose="020B0502020104020203" pitchFamily="34" charset="0"/>
            <a:ea typeface="Tahoma" panose="020B0604030504040204" pitchFamily="34" charset="0"/>
            <a:cs typeface="Gotham Black" pitchFamily="50" charset="0"/>
          </a:defRPr>
        </a:defPPr>
      </a:lst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rgbClr val="FFFFFF"/>
        </a:solidFill>
        <a:solidFill>
          <a:srgbClr val="FFFFFF"/>
        </a:solidFill>
        <a:solidFill>
          <a:srgbClr val="FFFFFF"/>
        </a:solidFill>
      </a:fillStyleLst>
      <a:lnStyleLst>
        <a:ln>
          <a:solidFill>
            <a:srgbClr val="000000"/>
          </a:solidFill>
        </a:ln>
        <a:ln>
          <a:solidFill>
            <a:srgbClr val="000000"/>
          </a:solidFill>
        </a:ln>
        <a:ln>
          <a:solidFill>
            <a:srgbClr val="000000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rgbClr val="FFFFFF"/>
        </a:solidFill>
        <a:solidFill>
          <a:srgbClr val="FFFFFF"/>
        </a:solidFill>
        <a:solidFill>
          <a:srgbClr val="FFFFFF"/>
        </a:soli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7cf48d45-3ddb-4389-a9c1-c115526eb52e}" enabled="0" method="" siteId="{7cf48d45-3ddb-4389-a9c1-c115526eb52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11820</TotalTime>
  <Words>2433</Words>
  <Application>Microsoft Office PowerPoint</Application>
  <PresentationFormat>Widescreen</PresentationFormat>
  <Paragraphs>294</Paragraphs>
  <Slides>39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52" baseType="lpstr">
      <vt:lpstr>Arial</vt:lpstr>
      <vt:lpstr>Arial Rounded MT Bold</vt:lpstr>
      <vt:lpstr>Bahnschrift Condensed</vt:lpstr>
      <vt:lpstr>Calibri</vt:lpstr>
      <vt:lpstr>Corbel</vt:lpstr>
      <vt:lpstr>Franklin Gothic Demi</vt:lpstr>
      <vt:lpstr>Gill Sans MT</vt:lpstr>
      <vt:lpstr>Helvetica Neue</vt:lpstr>
      <vt:lpstr>Impact</vt:lpstr>
      <vt:lpstr>Times New Roman</vt:lpstr>
      <vt:lpstr>Wingdings</vt:lpstr>
      <vt:lpstr>Office Theme</vt:lpstr>
      <vt:lpstr>Website Only</vt:lpstr>
      <vt:lpstr>PowerPoint Presentation</vt:lpstr>
      <vt:lpstr>PowerPoint Presentation</vt:lpstr>
      <vt:lpstr>PowerPoint Presentation</vt:lpstr>
      <vt:lpstr>The Benefits of FiSH!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Reflection…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 There Story</vt:lpstr>
      <vt:lpstr>PowerPoint Presentation</vt:lpstr>
      <vt:lpstr>PowerPoint Presentation</vt:lpstr>
      <vt:lpstr>Reflection…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Reflection…</vt:lpstr>
      <vt:lpstr>PowerPoint Presentation</vt:lpstr>
      <vt:lpstr>PowerPoint Presentation</vt:lpstr>
      <vt:lpstr>Play Encourages Creativity Through;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Suzie</dc:creator>
  <cp:lastModifiedBy>Joe Costello</cp:lastModifiedBy>
  <cp:revision>1168</cp:revision>
  <cp:lastPrinted>2024-05-09T14:32:35Z</cp:lastPrinted>
  <dcterms:modified xsi:type="dcterms:W3CDTF">2025-09-10T23:21:29Z</dcterms:modified>
</cp:coreProperties>
</file>